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59" r:id="rId4"/>
    <p:sldId id="28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0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78" y="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F701-D326-4D57-B877-68463D23995C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F3BDFF9-818E-4C30-B69D-828FBABB5103}">
      <dgm:prSet/>
      <dgm:spPr/>
      <dgm:t>
        <a:bodyPr/>
        <a:lstStyle/>
        <a:p>
          <a:r>
            <a:rPr lang="en-US"/>
            <a:t>Allgemeines zur Franz- Schubert- Schule</a:t>
          </a:r>
        </a:p>
      </dgm:t>
    </dgm:pt>
    <dgm:pt modelId="{90E6C1C8-7118-4286-B550-73955655F34D}" type="parTrans" cxnId="{7345099D-D204-4759-84FB-43CD06220F4E}">
      <dgm:prSet/>
      <dgm:spPr/>
      <dgm:t>
        <a:bodyPr/>
        <a:lstStyle/>
        <a:p>
          <a:endParaRPr lang="en-US"/>
        </a:p>
      </dgm:t>
    </dgm:pt>
    <dgm:pt modelId="{EAB360A4-3F08-44FF-B743-517F51239874}" type="sibTrans" cxnId="{7345099D-D204-4759-84FB-43CD06220F4E}">
      <dgm:prSet/>
      <dgm:spPr/>
      <dgm:t>
        <a:bodyPr/>
        <a:lstStyle/>
        <a:p>
          <a:endParaRPr lang="en-US"/>
        </a:p>
      </dgm:t>
    </dgm:pt>
    <dgm:pt modelId="{7EF251F9-4C81-48C5-9651-7CCDBB218D7E}">
      <dgm:prSet/>
      <dgm:spPr/>
      <dgm:t>
        <a:bodyPr/>
        <a:lstStyle/>
        <a:p>
          <a:r>
            <a:rPr lang="en-US"/>
            <a:t>Schulbereitschaft &amp; Schuleinschreibung</a:t>
          </a:r>
        </a:p>
      </dgm:t>
    </dgm:pt>
    <dgm:pt modelId="{6AC01A53-6571-42B3-BAC0-173228379DB1}" type="parTrans" cxnId="{F57C1FBB-BE87-4B22-BB66-5462F7AE4AF9}">
      <dgm:prSet/>
      <dgm:spPr/>
      <dgm:t>
        <a:bodyPr/>
        <a:lstStyle/>
        <a:p>
          <a:endParaRPr lang="en-US"/>
        </a:p>
      </dgm:t>
    </dgm:pt>
    <dgm:pt modelId="{11080DF5-3F1D-4C5E-AE69-2C769570207F}" type="sibTrans" cxnId="{F57C1FBB-BE87-4B22-BB66-5462F7AE4AF9}">
      <dgm:prSet/>
      <dgm:spPr/>
      <dgm:t>
        <a:bodyPr/>
        <a:lstStyle/>
        <a:p>
          <a:endParaRPr lang="en-US"/>
        </a:p>
      </dgm:t>
    </dgm:pt>
    <dgm:pt modelId="{623BB9A7-3361-465F-A658-081264FA5437}">
      <dgm:prSet/>
      <dgm:spPr/>
      <dgm:t>
        <a:bodyPr/>
        <a:lstStyle/>
        <a:p>
          <a:r>
            <a:rPr lang="en-US"/>
            <a:t>Kooperation Kindergarten</a:t>
          </a:r>
        </a:p>
      </dgm:t>
    </dgm:pt>
    <dgm:pt modelId="{0AF2B0CA-A217-49D8-A883-5D768E3FD8FD}" type="parTrans" cxnId="{64E9555D-2924-4B0D-8275-152114B0B154}">
      <dgm:prSet/>
      <dgm:spPr/>
      <dgm:t>
        <a:bodyPr/>
        <a:lstStyle/>
        <a:p>
          <a:endParaRPr lang="en-US"/>
        </a:p>
      </dgm:t>
    </dgm:pt>
    <dgm:pt modelId="{154454B9-B347-4668-9D74-99CDF5CA731A}" type="sibTrans" cxnId="{64E9555D-2924-4B0D-8275-152114B0B154}">
      <dgm:prSet/>
      <dgm:spPr/>
      <dgm:t>
        <a:bodyPr/>
        <a:lstStyle/>
        <a:p>
          <a:endParaRPr lang="en-US"/>
        </a:p>
      </dgm:t>
    </dgm:pt>
    <dgm:pt modelId="{829747A2-D6CE-4F87-9E6F-2110093C787A}">
      <dgm:prSet/>
      <dgm:spPr/>
      <dgm:t>
        <a:bodyPr/>
        <a:lstStyle/>
        <a:p>
          <a:r>
            <a:rPr lang="en-US"/>
            <a:t>Ganztagsschule &amp; Betreuungsmöglichkeiten</a:t>
          </a:r>
        </a:p>
      </dgm:t>
    </dgm:pt>
    <dgm:pt modelId="{8F240A30-CF6F-460E-A099-CA8360B605A9}" type="parTrans" cxnId="{6AB0674F-2F05-4240-9A50-7CC42B85EFF6}">
      <dgm:prSet/>
      <dgm:spPr/>
      <dgm:t>
        <a:bodyPr/>
        <a:lstStyle/>
        <a:p>
          <a:endParaRPr lang="en-US"/>
        </a:p>
      </dgm:t>
    </dgm:pt>
    <dgm:pt modelId="{15CBB27B-4DC6-4B5F-8392-2EDC01A1FE7D}" type="sibTrans" cxnId="{6AB0674F-2F05-4240-9A50-7CC42B85EFF6}">
      <dgm:prSet/>
      <dgm:spPr/>
      <dgm:t>
        <a:bodyPr/>
        <a:lstStyle/>
        <a:p>
          <a:endParaRPr lang="en-US"/>
        </a:p>
      </dgm:t>
    </dgm:pt>
    <dgm:pt modelId="{253511F7-D7E9-4C11-B541-3BBC016399FA}" type="pres">
      <dgm:prSet presAssocID="{00C1F701-D326-4D57-B877-68463D23995C}" presName="vert0" presStyleCnt="0">
        <dgm:presLayoutVars>
          <dgm:dir/>
          <dgm:animOne val="branch"/>
          <dgm:animLvl val="lvl"/>
        </dgm:presLayoutVars>
      </dgm:prSet>
      <dgm:spPr/>
    </dgm:pt>
    <dgm:pt modelId="{F740524F-B57A-4B49-9692-1E8FE5B7C615}" type="pres">
      <dgm:prSet presAssocID="{6F3BDFF9-818E-4C30-B69D-828FBABB5103}" presName="thickLine" presStyleLbl="alignNode1" presStyleIdx="0" presStyleCnt="4"/>
      <dgm:spPr/>
    </dgm:pt>
    <dgm:pt modelId="{33DBEC51-5942-45CB-A5AD-A07B895E7756}" type="pres">
      <dgm:prSet presAssocID="{6F3BDFF9-818E-4C30-B69D-828FBABB5103}" presName="horz1" presStyleCnt="0"/>
      <dgm:spPr/>
    </dgm:pt>
    <dgm:pt modelId="{8CD35C07-4E50-447E-9D6C-B995504D9995}" type="pres">
      <dgm:prSet presAssocID="{6F3BDFF9-818E-4C30-B69D-828FBABB5103}" presName="tx1" presStyleLbl="revTx" presStyleIdx="0" presStyleCnt="4"/>
      <dgm:spPr/>
    </dgm:pt>
    <dgm:pt modelId="{D9DE195A-9CBB-42C3-93B0-6E2699B55060}" type="pres">
      <dgm:prSet presAssocID="{6F3BDFF9-818E-4C30-B69D-828FBABB5103}" presName="vert1" presStyleCnt="0"/>
      <dgm:spPr/>
    </dgm:pt>
    <dgm:pt modelId="{76ED2964-979B-4D82-B57F-1912D901010D}" type="pres">
      <dgm:prSet presAssocID="{7EF251F9-4C81-48C5-9651-7CCDBB218D7E}" presName="thickLine" presStyleLbl="alignNode1" presStyleIdx="1" presStyleCnt="4"/>
      <dgm:spPr/>
    </dgm:pt>
    <dgm:pt modelId="{0D73B8EE-251F-44B4-A71A-9D2F195D5B18}" type="pres">
      <dgm:prSet presAssocID="{7EF251F9-4C81-48C5-9651-7CCDBB218D7E}" presName="horz1" presStyleCnt="0"/>
      <dgm:spPr/>
    </dgm:pt>
    <dgm:pt modelId="{631308AE-0325-4631-A9A3-724C3BEAE22B}" type="pres">
      <dgm:prSet presAssocID="{7EF251F9-4C81-48C5-9651-7CCDBB218D7E}" presName="tx1" presStyleLbl="revTx" presStyleIdx="1" presStyleCnt="4"/>
      <dgm:spPr/>
    </dgm:pt>
    <dgm:pt modelId="{FE7C9A24-736E-4823-8FF3-2DFA8A805206}" type="pres">
      <dgm:prSet presAssocID="{7EF251F9-4C81-48C5-9651-7CCDBB218D7E}" presName="vert1" presStyleCnt="0"/>
      <dgm:spPr/>
    </dgm:pt>
    <dgm:pt modelId="{757F3E20-B558-43F9-88AE-BD5BC40AF84F}" type="pres">
      <dgm:prSet presAssocID="{623BB9A7-3361-465F-A658-081264FA5437}" presName="thickLine" presStyleLbl="alignNode1" presStyleIdx="2" presStyleCnt="4"/>
      <dgm:spPr/>
    </dgm:pt>
    <dgm:pt modelId="{6C86D62B-2168-465D-84DC-BEA4F0C500F0}" type="pres">
      <dgm:prSet presAssocID="{623BB9A7-3361-465F-A658-081264FA5437}" presName="horz1" presStyleCnt="0"/>
      <dgm:spPr/>
    </dgm:pt>
    <dgm:pt modelId="{091F0446-4DC0-45BC-AD3B-A3514812FECF}" type="pres">
      <dgm:prSet presAssocID="{623BB9A7-3361-465F-A658-081264FA5437}" presName="tx1" presStyleLbl="revTx" presStyleIdx="2" presStyleCnt="4"/>
      <dgm:spPr/>
    </dgm:pt>
    <dgm:pt modelId="{4457BB5E-EB7E-46D4-9A43-56BA5FFD66B2}" type="pres">
      <dgm:prSet presAssocID="{623BB9A7-3361-465F-A658-081264FA5437}" presName="vert1" presStyleCnt="0"/>
      <dgm:spPr/>
    </dgm:pt>
    <dgm:pt modelId="{82439998-428A-44C9-9081-68563E05724B}" type="pres">
      <dgm:prSet presAssocID="{829747A2-D6CE-4F87-9E6F-2110093C787A}" presName="thickLine" presStyleLbl="alignNode1" presStyleIdx="3" presStyleCnt="4"/>
      <dgm:spPr/>
    </dgm:pt>
    <dgm:pt modelId="{3C537814-356C-4172-8A0D-4F9EA905367C}" type="pres">
      <dgm:prSet presAssocID="{829747A2-D6CE-4F87-9E6F-2110093C787A}" presName="horz1" presStyleCnt="0"/>
      <dgm:spPr/>
    </dgm:pt>
    <dgm:pt modelId="{1596E7D7-6230-4F24-A5AF-E99167557AFF}" type="pres">
      <dgm:prSet presAssocID="{829747A2-D6CE-4F87-9E6F-2110093C787A}" presName="tx1" presStyleLbl="revTx" presStyleIdx="3" presStyleCnt="4"/>
      <dgm:spPr/>
    </dgm:pt>
    <dgm:pt modelId="{0A3F1353-15F9-428F-B7B3-F41D09B2610E}" type="pres">
      <dgm:prSet presAssocID="{829747A2-D6CE-4F87-9E6F-2110093C787A}" presName="vert1" presStyleCnt="0"/>
      <dgm:spPr/>
    </dgm:pt>
  </dgm:ptLst>
  <dgm:cxnLst>
    <dgm:cxn modelId="{66229123-7A3A-44B5-9084-1350C7606D7E}" type="presOf" srcId="{7EF251F9-4C81-48C5-9651-7CCDBB218D7E}" destId="{631308AE-0325-4631-A9A3-724C3BEAE22B}" srcOrd="0" destOrd="0" presId="urn:microsoft.com/office/officeart/2008/layout/LinedList"/>
    <dgm:cxn modelId="{41417F35-8EB3-4761-A9B9-FDBF7FFBEA5E}" type="presOf" srcId="{829747A2-D6CE-4F87-9E6F-2110093C787A}" destId="{1596E7D7-6230-4F24-A5AF-E99167557AFF}" srcOrd="0" destOrd="0" presId="urn:microsoft.com/office/officeart/2008/layout/LinedList"/>
    <dgm:cxn modelId="{64E9555D-2924-4B0D-8275-152114B0B154}" srcId="{00C1F701-D326-4D57-B877-68463D23995C}" destId="{623BB9A7-3361-465F-A658-081264FA5437}" srcOrd="2" destOrd="0" parTransId="{0AF2B0CA-A217-49D8-A883-5D768E3FD8FD}" sibTransId="{154454B9-B347-4668-9D74-99CDF5CA731A}"/>
    <dgm:cxn modelId="{A0D8EA45-55E7-43B4-B0EB-0B79059C1908}" type="presOf" srcId="{00C1F701-D326-4D57-B877-68463D23995C}" destId="{253511F7-D7E9-4C11-B541-3BBC016399FA}" srcOrd="0" destOrd="0" presId="urn:microsoft.com/office/officeart/2008/layout/LinedList"/>
    <dgm:cxn modelId="{732F0548-A2CE-49EC-9500-4DBCA7ECB477}" type="presOf" srcId="{6F3BDFF9-818E-4C30-B69D-828FBABB5103}" destId="{8CD35C07-4E50-447E-9D6C-B995504D9995}" srcOrd="0" destOrd="0" presId="urn:microsoft.com/office/officeart/2008/layout/LinedList"/>
    <dgm:cxn modelId="{6AB0674F-2F05-4240-9A50-7CC42B85EFF6}" srcId="{00C1F701-D326-4D57-B877-68463D23995C}" destId="{829747A2-D6CE-4F87-9E6F-2110093C787A}" srcOrd="3" destOrd="0" parTransId="{8F240A30-CF6F-460E-A099-CA8360B605A9}" sibTransId="{15CBB27B-4DC6-4B5F-8392-2EDC01A1FE7D}"/>
    <dgm:cxn modelId="{7345099D-D204-4759-84FB-43CD06220F4E}" srcId="{00C1F701-D326-4D57-B877-68463D23995C}" destId="{6F3BDFF9-818E-4C30-B69D-828FBABB5103}" srcOrd="0" destOrd="0" parTransId="{90E6C1C8-7118-4286-B550-73955655F34D}" sibTransId="{EAB360A4-3F08-44FF-B743-517F51239874}"/>
    <dgm:cxn modelId="{F57C1FBB-BE87-4B22-BB66-5462F7AE4AF9}" srcId="{00C1F701-D326-4D57-B877-68463D23995C}" destId="{7EF251F9-4C81-48C5-9651-7CCDBB218D7E}" srcOrd="1" destOrd="0" parTransId="{6AC01A53-6571-42B3-BAC0-173228379DB1}" sibTransId="{11080DF5-3F1D-4C5E-AE69-2C769570207F}"/>
    <dgm:cxn modelId="{2F5D78EF-4AAF-4A32-BBBD-A08427059052}" type="presOf" srcId="{623BB9A7-3361-465F-A658-081264FA5437}" destId="{091F0446-4DC0-45BC-AD3B-A3514812FECF}" srcOrd="0" destOrd="0" presId="urn:microsoft.com/office/officeart/2008/layout/LinedList"/>
    <dgm:cxn modelId="{99702C97-86ED-47F9-AFC9-F13DBE0C293C}" type="presParOf" srcId="{253511F7-D7E9-4C11-B541-3BBC016399FA}" destId="{F740524F-B57A-4B49-9692-1E8FE5B7C615}" srcOrd="0" destOrd="0" presId="urn:microsoft.com/office/officeart/2008/layout/LinedList"/>
    <dgm:cxn modelId="{D0616AA2-0082-44E1-8B1F-804EDFE5A9AF}" type="presParOf" srcId="{253511F7-D7E9-4C11-B541-3BBC016399FA}" destId="{33DBEC51-5942-45CB-A5AD-A07B895E7756}" srcOrd="1" destOrd="0" presId="urn:microsoft.com/office/officeart/2008/layout/LinedList"/>
    <dgm:cxn modelId="{2CFB1718-82A3-4FF7-83B9-6CF1C0ACABBA}" type="presParOf" srcId="{33DBEC51-5942-45CB-A5AD-A07B895E7756}" destId="{8CD35C07-4E50-447E-9D6C-B995504D9995}" srcOrd="0" destOrd="0" presId="urn:microsoft.com/office/officeart/2008/layout/LinedList"/>
    <dgm:cxn modelId="{6BBA3A3E-95CD-400D-B1EC-F9C5F5CCFCBD}" type="presParOf" srcId="{33DBEC51-5942-45CB-A5AD-A07B895E7756}" destId="{D9DE195A-9CBB-42C3-93B0-6E2699B55060}" srcOrd="1" destOrd="0" presId="urn:microsoft.com/office/officeart/2008/layout/LinedList"/>
    <dgm:cxn modelId="{DAC728A6-58DF-458F-B730-EEA5567D718D}" type="presParOf" srcId="{253511F7-D7E9-4C11-B541-3BBC016399FA}" destId="{76ED2964-979B-4D82-B57F-1912D901010D}" srcOrd="2" destOrd="0" presId="urn:microsoft.com/office/officeart/2008/layout/LinedList"/>
    <dgm:cxn modelId="{93A6680C-77C6-437F-BDC7-F1094AFDC96C}" type="presParOf" srcId="{253511F7-D7E9-4C11-B541-3BBC016399FA}" destId="{0D73B8EE-251F-44B4-A71A-9D2F195D5B18}" srcOrd="3" destOrd="0" presId="urn:microsoft.com/office/officeart/2008/layout/LinedList"/>
    <dgm:cxn modelId="{8C9D9849-D4EF-4177-BAAC-87E9D1FF7FA0}" type="presParOf" srcId="{0D73B8EE-251F-44B4-A71A-9D2F195D5B18}" destId="{631308AE-0325-4631-A9A3-724C3BEAE22B}" srcOrd="0" destOrd="0" presId="urn:microsoft.com/office/officeart/2008/layout/LinedList"/>
    <dgm:cxn modelId="{927E4236-1197-40AF-98B8-713E177D1213}" type="presParOf" srcId="{0D73B8EE-251F-44B4-A71A-9D2F195D5B18}" destId="{FE7C9A24-736E-4823-8FF3-2DFA8A805206}" srcOrd="1" destOrd="0" presId="urn:microsoft.com/office/officeart/2008/layout/LinedList"/>
    <dgm:cxn modelId="{0510EEEF-EFAA-47A9-9AB4-602CDA230016}" type="presParOf" srcId="{253511F7-D7E9-4C11-B541-3BBC016399FA}" destId="{757F3E20-B558-43F9-88AE-BD5BC40AF84F}" srcOrd="4" destOrd="0" presId="urn:microsoft.com/office/officeart/2008/layout/LinedList"/>
    <dgm:cxn modelId="{A4596C80-867B-4AF0-AFB6-343F0BDCF379}" type="presParOf" srcId="{253511F7-D7E9-4C11-B541-3BBC016399FA}" destId="{6C86D62B-2168-465D-84DC-BEA4F0C500F0}" srcOrd="5" destOrd="0" presId="urn:microsoft.com/office/officeart/2008/layout/LinedList"/>
    <dgm:cxn modelId="{357B8250-4435-4623-8F3C-45698C8415E3}" type="presParOf" srcId="{6C86D62B-2168-465D-84DC-BEA4F0C500F0}" destId="{091F0446-4DC0-45BC-AD3B-A3514812FECF}" srcOrd="0" destOrd="0" presId="urn:microsoft.com/office/officeart/2008/layout/LinedList"/>
    <dgm:cxn modelId="{01A5BF1A-A0EE-4965-8DB9-9C98C02505EB}" type="presParOf" srcId="{6C86D62B-2168-465D-84DC-BEA4F0C500F0}" destId="{4457BB5E-EB7E-46D4-9A43-56BA5FFD66B2}" srcOrd="1" destOrd="0" presId="urn:microsoft.com/office/officeart/2008/layout/LinedList"/>
    <dgm:cxn modelId="{A8E2BFC3-9159-47E3-BAE9-584543DD488E}" type="presParOf" srcId="{253511F7-D7E9-4C11-B541-3BBC016399FA}" destId="{82439998-428A-44C9-9081-68563E05724B}" srcOrd="6" destOrd="0" presId="urn:microsoft.com/office/officeart/2008/layout/LinedList"/>
    <dgm:cxn modelId="{98D55314-8901-40B3-8E75-26E4D8C69B43}" type="presParOf" srcId="{253511F7-D7E9-4C11-B541-3BBC016399FA}" destId="{3C537814-356C-4172-8A0D-4F9EA905367C}" srcOrd="7" destOrd="0" presId="urn:microsoft.com/office/officeart/2008/layout/LinedList"/>
    <dgm:cxn modelId="{4CE21B87-CBD8-45E6-8622-8CCB87113843}" type="presParOf" srcId="{3C537814-356C-4172-8A0D-4F9EA905367C}" destId="{1596E7D7-6230-4F24-A5AF-E99167557AFF}" srcOrd="0" destOrd="0" presId="urn:microsoft.com/office/officeart/2008/layout/LinedList"/>
    <dgm:cxn modelId="{AE16E834-72C3-445E-B2ED-20F15BF4EFCB}" type="presParOf" srcId="{3C537814-356C-4172-8A0D-4F9EA905367C}" destId="{0A3F1353-15F9-428F-B7B3-F41D09B261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0524F-B57A-4B49-9692-1E8FE5B7C615}">
      <dsp:nvSpPr>
        <dsp:cNvPr id="0" name=""/>
        <dsp:cNvSpPr/>
      </dsp:nvSpPr>
      <dsp:spPr>
        <a:xfrm>
          <a:off x="0" y="0"/>
          <a:ext cx="671355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D35C07-4E50-447E-9D6C-B995504D9995}">
      <dsp:nvSpPr>
        <dsp:cNvPr id="0" name=""/>
        <dsp:cNvSpPr/>
      </dsp:nvSpPr>
      <dsp:spPr>
        <a:xfrm>
          <a:off x="0" y="0"/>
          <a:ext cx="6713552" cy="10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Allgemeines zur Franz- Schubert- Schule</a:t>
          </a:r>
        </a:p>
      </dsp:txBody>
      <dsp:txXfrm>
        <a:off x="0" y="0"/>
        <a:ext cx="6713552" cy="1028699"/>
      </dsp:txXfrm>
    </dsp:sp>
    <dsp:sp modelId="{76ED2964-979B-4D82-B57F-1912D901010D}">
      <dsp:nvSpPr>
        <dsp:cNvPr id="0" name=""/>
        <dsp:cNvSpPr/>
      </dsp:nvSpPr>
      <dsp:spPr>
        <a:xfrm>
          <a:off x="0" y="1028699"/>
          <a:ext cx="671355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1308AE-0325-4631-A9A3-724C3BEAE22B}">
      <dsp:nvSpPr>
        <dsp:cNvPr id="0" name=""/>
        <dsp:cNvSpPr/>
      </dsp:nvSpPr>
      <dsp:spPr>
        <a:xfrm>
          <a:off x="0" y="1028699"/>
          <a:ext cx="6713552" cy="10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Schulbereitschaft &amp; Schuleinschreibung</a:t>
          </a:r>
        </a:p>
      </dsp:txBody>
      <dsp:txXfrm>
        <a:off x="0" y="1028699"/>
        <a:ext cx="6713552" cy="1028699"/>
      </dsp:txXfrm>
    </dsp:sp>
    <dsp:sp modelId="{757F3E20-B558-43F9-88AE-BD5BC40AF84F}">
      <dsp:nvSpPr>
        <dsp:cNvPr id="0" name=""/>
        <dsp:cNvSpPr/>
      </dsp:nvSpPr>
      <dsp:spPr>
        <a:xfrm>
          <a:off x="0" y="2057399"/>
          <a:ext cx="671355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1F0446-4DC0-45BC-AD3B-A3514812FECF}">
      <dsp:nvSpPr>
        <dsp:cNvPr id="0" name=""/>
        <dsp:cNvSpPr/>
      </dsp:nvSpPr>
      <dsp:spPr>
        <a:xfrm>
          <a:off x="0" y="2057399"/>
          <a:ext cx="6713552" cy="10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Kooperation Kindergarten</a:t>
          </a:r>
        </a:p>
      </dsp:txBody>
      <dsp:txXfrm>
        <a:off x="0" y="2057399"/>
        <a:ext cx="6713552" cy="1028699"/>
      </dsp:txXfrm>
    </dsp:sp>
    <dsp:sp modelId="{82439998-428A-44C9-9081-68563E05724B}">
      <dsp:nvSpPr>
        <dsp:cNvPr id="0" name=""/>
        <dsp:cNvSpPr/>
      </dsp:nvSpPr>
      <dsp:spPr>
        <a:xfrm>
          <a:off x="0" y="3086099"/>
          <a:ext cx="671355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96E7D7-6230-4F24-A5AF-E99167557AFF}">
      <dsp:nvSpPr>
        <dsp:cNvPr id="0" name=""/>
        <dsp:cNvSpPr/>
      </dsp:nvSpPr>
      <dsp:spPr>
        <a:xfrm>
          <a:off x="0" y="3086099"/>
          <a:ext cx="6713552" cy="10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Ganztagsschule &amp; Betreuungsmöglichkeiten</a:t>
          </a:r>
        </a:p>
      </dsp:txBody>
      <dsp:txXfrm>
        <a:off x="0" y="3086099"/>
        <a:ext cx="6713552" cy="1028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7D8A9-2356-43C6-A0B9-8208ACAE09EE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5D273-50A5-41FB-A073-DE4C04BA5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34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37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62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37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28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17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29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74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22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49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29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85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F5894-1AA0-412F-B17C-CCB3EB3FB412}" type="datetimeFigureOut">
              <a:rPr lang="de-DE" smtClean="0"/>
              <a:t>16.04.2026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53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sa-franz-schubert-schule@stjg.d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88EDB6-2A17-20A4-7D9A-3141C8795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de-DE" sz="4600" b="1"/>
              <a:t>Willkommen an der Franz-Schubert-Schule</a:t>
            </a:r>
            <a:endParaRPr lang="de-DE" sz="460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2B069ED-661F-A0D1-D9B0-314BB78FC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marL="0" indent="0" algn="l" rtl="0" eaLnBrk="1" latinLnBrk="0" hangingPunct="1">
              <a:spcBef>
                <a:spcPts val="1000"/>
              </a:spcBef>
              <a:buNone/>
            </a:pPr>
            <a:r>
              <a:rPr lang="de-DE" b="1">
                <a:effectLst/>
                <a:latin typeface="Arial" panose="020B0604020202020204" pitchFamily="34" charset="0"/>
              </a:rPr>
              <a:t>Informationsabend zur Schulanmeldung</a:t>
            </a:r>
            <a:endParaRPr lang="de-DE">
              <a:effectLst/>
              <a:latin typeface="Arial" panose="020B0604020202020204" pitchFamily="34" charset="0"/>
            </a:endParaRPr>
          </a:p>
          <a:p>
            <a:pPr marL="0" indent="0" algn="l" rtl="0" eaLnBrk="1" latinLnBrk="0" hangingPunct="1">
              <a:spcBef>
                <a:spcPts val="1000"/>
              </a:spcBef>
              <a:buNone/>
            </a:pPr>
            <a:r>
              <a:rPr lang="de-DE">
                <a:effectLst/>
                <a:latin typeface="Arial" panose="020B0604020202020204" pitchFamily="34" charset="0"/>
              </a:rPr>
              <a:t>​</a:t>
            </a:r>
            <a:endParaRPr lang="de-DE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3616F3E-4B6C-7391-31D0-E4C40BB51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"/>
          <a:stretch>
            <a:fillRect/>
          </a:stretch>
        </p:blipFill>
        <p:spPr>
          <a:xfrm>
            <a:off x="5477994" y="640080"/>
            <a:ext cx="5567220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C887A2-D0BE-6802-A1CB-3F59938A4E5B}"/>
              </a:ext>
            </a:extLst>
          </p:cNvPr>
          <p:cNvSpPr txBox="1"/>
          <p:nvPr/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Kooperation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Kindergarten-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Grundschule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157C7FEE-05F8-41C9-75FB-1FE1F2AB0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194" y="61546"/>
            <a:ext cx="5126502" cy="664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0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9DF04A-E75F-08E7-89A8-D074F057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Mögliche Empfehlungen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015196-A6A8-F901-3E87-388C8AB4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6608886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  <a:defRPr/>
            </a:pPr>
            <a:r>
              <a:rPr lang="en-US" sz="2200" b="1" dirty="0"/>
              <a:t>für </a:t>
            </a:r>
            <a:r>
              <a:rPr lang="en-US" sz="2200" b="1" dirty="0" err="1"/>
              <a:t>schulpflichtige</a:t>
            </a:r>
            <a:r>
              <a:rPr lang="en-US" sz="2200" b="1" dirty="0"/>
              <a:t> Kinder:</a:t>
            </a:r>
          </a:p>
          <a:p>
            <a:pPr>
              <a:defRPr/>
            </a:pPr>
            <a:r>
              <a:rPr lang="en-US" sz="2200" dirty="0" err="1"/>
              <a:t>Einschulung</a:t>
            </a:r>
            <a:r>
              <a:rPr lang="en-US" sz="2200" dirty="0"/>
              <a:t> </a:t>
            </a:r>
          </a:p>
          <a:p>
            <a:pPr>
              <a:defRPr/>
            </a:pPr>
            <a:r>
              <a:rPr lang="en-US" sz="2200" dirty="0" err="1"/>
              <a:t>Juniorklasse</a:t>
            </a:r>
            <a:r>
              <a:rPr lang="en-US" sz="2200" dirty="0"/>
              <a:t> </a:t>
            </a:r>
            <a:r>
              <a:rPr lang="en-US" sz="2200" dirty="0" err="1"/>
              <a:t>im</a:t>
            </a:r>
            <a:r>
              <a:rPr lang="en-US" sz="2200" dirty="0"/>
              <a:t> </a:t>
            </a:r>
            <a:r>
              <a:rPr lang="en-US" sz="2200" dirty="0" err="1"/>
              <a:t>Stgt</a:t>
            </a:r>
            <a:r>
              <a:rPr lang="en-US" sz="2200" dirty="0"/>
              <a:t>. </a:t>
            </a:r>
            <a:r>
              <a:rPr lang="en-US" sz="2200" dirty="0" err="1"/>
              <a:t>Westen</a:t>
            </a:r>
            <a:r>
              <a:rPr lang="en-US" sz="2200" dirty="0"/>
              <a:t> (</a:t>
            </a:r>
            <a:r>
              <a:rPr lang="en-US" sz="2200" dirty="0" err="1"/>
              <a:t>Zurückstellung</a:t>
            </a:r>
            <a:r>
              <a:rPr lang="en-US" sz="2200" dirty="0"/>
              <a:t>)</a:t>
            </a:r>
          </a:p>
          <a:p>
            <a:pPr>
              <a:defRPr/>
            </a:pPr>
            <a:r>
              <a:rPr lang="en-US" sz="2200" dirty="0" err="1"/>
              <a:t>Verbleib</a:t>
            </a:r>
            <a:r>
              <a:rPr lang="en-US" sz="2200" dirty="0"/>
              <a:t> </a:t>
            </a:r>
            <a:r>
              <a:rPr lang="en-US" sz="2200" dirty="0" err="1"/>
              <a:t>im</a:t>
            </a:r>
            <a:r>
              <a:rPr lang="en-US" sz="2200" dirty="0"/>
              <a:t> Kindergarten (</a:t>
            </a:r>
            <a:r>
              <a:rPr lang="en-US" sz="2200" dirty="0" err="1"/>
              <a:t>Zurückstellung</a:t>
            </a:r>
            <a:r>
              <a:rPr lang="en-US" sz="2200" dirty="0"/>
              <a:t>)</a:t>
            </a:r>
          </a:p>
          <a:p>
            <a:pPr marL="0">
              <a:defRPr/>
            </a:pPr>
            <a:r>
              <a:rPr lang="en-US" sz="2200" dirty="0"/>
              <a:t>Frist </a:t>
            </a:r>
            <a:r>
              <a:rPr lang="en-US" sz="2200" dirty="0" err="1"/>
              <a:t>Zurückstellung</a:t>
            </a:r>
            <a:r>
              <a:rPr lang="en-US" sz="2200" dirty="0"/>
              <a:t>: 5 </a:t>
            </a:r>
            <a:r>
              <a:rPr lang="en-US" sz="2200" dirty="0" err="1"/>
              <a:t>Wochen</a:t>
            </a:r>
            <a:r>
              <a:rPr lang="en-US" sz="2200" dirty="0"/>
              <a:t> </a:t>
            </a:r>
            <a:r>
              <a:rPr lang="en-US" sz="2200" dirty="0" err="1"/>
              <a:t>vor</a:t>
            </a:r>
            <a:r>
              <a:rPr lang="en-US" sz="2200" dirty="0"/>
              <a:t> </a:t>
            </a:r>
            <a:r>
              <a:rPr lang="en-US" sz="2200" dirty="0" err="1"/>
              <a:t>Schuljahresende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8CEBCE-8A28-C8B8-F062-F1D9ABD56D74}"/>
              </a:ext>
            </a:extLst>
          </p:cNvPr>
          <p:cNvSpPr txBox="1">
            <a:spLocks/>
          </p:cNvSpPr>
          <p:nvPr/>
        </p:nvSpPr>
        <p:spPr>
          <a:xfrm>
            <a:off x="7543800" y="1825625"/>
            <a:ext cx="381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b="1" dirty="0"/>
              <a:t>für </a:t>
            </a:r>
            <a:r>
              <a:rPr lang="en-US" sz="2000" b="1" dirty="0" err="1"/>
              <a:t>Kann</a:t>
            </a:r>
            <a:r>
              <a:rPr lang="en-US" sz="2000" b="1" dirty="0"/>
              <a:t>-Kinder: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 err="1"/>
              <a:t>Einschulung</a:t>
            </a:r>
            <a:endParaRPr lang="en-US" sz="2000" dirty="0"/>
          </a:p>
          <a:p>
            <a:pPr>
              <a:spcAft>
                <a:spcPts val="600"/>
              </a:spcAft>
              <a:defRPr/>
            </a:pPr>
            <a:r>
              <a:rPr lang="en-US" sz="2000" dirty="0" err="1"/>
              <a:t>Verbleib</a:t>
            </a:r>
            <a:r>
              <a:rPr lang="en-US" sz="2000" dirty="0"/>
              <a:t> </a:t>
            </a:r>
            <a:r>
              <a:rPr lang="en-US" sz="2000" dirty="0" err="1"/>
              <a:t>im</a:t>
            </a:r>
            <a:r>
              <a:rPr lang="en-US" sz="2000" dirty="0"/>
              <a:t> Kindergarten</a:t>
            </a:r>
          </a:p>
          <a:p>
            <a:pPr>
              <a:spcAft>
                <a:spcPts val="600"/>
              </a:spcAft>
              <a:defRPr/>
            </a:pPr>
            <a:r>
              <a:rPr lang="en-US" sz="2000" u="sng" dirty="0" err="1"/>
              <a:t>Keine</a:t>
            </a:r>
            <a:r>
              <a:rPr lang="en-US" sz="2000" dirty="0"/>
              <a:t> </a:t>
            </a:r>
            <a:r>
              <a:rPr lang="en-US" sz="2000" dirty="0" err="1"/>
              <a:t>Juniorklasse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387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4F69AC-0BB7-0DA4-E45A-2758403D9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e-DE" sz="5400"/>
              <a:t>Inklusion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6807B-F096-F2E9-8E1A-9400AC50E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457200" indent="-457200">
              <a:defRPr/>
            </a:pPr>
            <a:r>
              <a:rPr lang="de-DE" sz="2200"/>
              <a:t>frühzeitig beantragen</a:t>
            </a:r>
          </a:p>
          <a:p>
            <a:pPr marL="457200" indent="-457200">
              <a:defRPr/>
            </a:pPr>
            <a:r>
              <a:rPr lang="de-DE" sz="2200"/>
              <a:t>Fr. Lindauer, SBBZ Lernen</a:t>
            </a:r>
          </a:p>
          <a:p>
            <a:pPr marL="457200" indent="-457200">
              <a:defRPr/>
            </a:pPr>
            <a:r>
              <a:rPr lang="de-DE" sz="2200"/>
              <a:t>auf 1-2 Jahre befristet </a:t>
            </a:r>
          </a:p>
          <a:p>
            <a:pPr marL="457200" indent="-457200">
              <a:defRPr/>
            </a:pPr>
            <a:r>
              <a:rPr lang="de-DE" sz="2200"/>
              <a:t>Unterstützungsmöglichkeit</a:t>
            </a:r>
          </a:p>
          <a:p>
            <a:endParaRPr lang="de-DE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E0DB3-99E7-7617-7460-8496BBD274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256" r="17629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9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98FB92-10AC-737D-A547-9285CC9A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5400"/>
              <a:t>Schulberzirksregelung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25F067-9737-6CFA-3E2D-7F0B951D7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de-DE" sz="2000" dirty="0"/>
              <a:t>Anmeldung immer an zuständiger Schule (Bezirk)</a:t>
            </a:r>
          </a:p>
          <a:p>
            <a:pPr marL="457200" indent="-457200">
              <a:defRPr/>
            </a:pPr>
            <a:endParaRPr lang="de-DE" sz="2000" dirty="0"/>
          </a:p>
          <a:p>
            <a:pPr marL="457200" indent="-457200"/>
            <a:r>
              <a:rPr lang="de-DE" sz="2000" dirty="0"/>
              <a:t>In Ausnahmefällen: 	Antrag auf Schulbezirkswechsel (z.B. Bau und Umzug geplant)</a:t>
            </a:r>
          </a:p>
          <a:p>
            <a:endParaRPr lang="de-DE" sz="2000" dirty="0"/>
          </a:p>
          <a:p>
            <a:pPr marL="457200" indent="-457200"/>
            <a:r>
              <a:rPr lang="de-DE" sz="2000" dirty="0"/>
              <a:t>Formular; Frist: 3. Februar </a:t>
            </a:r>
          </a:p>
          <a:p>
            <a:pPr marL="457200" indent="-457200"/>
            <a:endParaRPr lang="de-DE" sz="2000" dirty="0"/>
          </a:p>
          <a:p>
            <a:pPr marL="457200" indent="-457200">
              <a:defRPr/>
            </a:pPr>
            <a:r>
              <a:rPr lang="de-DE" sz="2000" dirty="0"/>
              <a:t>Kinder, die Kitas außerhalb des Bezirks besuchen: </a:t>
            </a:r>
          </a:p>
          <a:p>
            <a:pPr marL="1200150" lvl="1" indent="-457200">
              <a:defRPr/>
            </a:pPr>
            <a:r>
              <a:rPr lang="de-DE" sz="2000" dirty="0"/>
              <a:t>Koop in der Regel an zuständiger Schule des Schulbezirks, Austausch des Koop-Bogens</a:t>
            </a:r>
          </a:p>
          <a:p>
            <a:pPr marL="1200150" lvl="1" indent="-457200">
              <a:defRPr/>
            </a:pPr>
            <a:r>
              <a:rPr lang="de-DE" sz="2000" dirty="0"/>
              <a:t>Bei Schulhaus-Rallye und zur Schnupperstunde herzlich eingeladen, das Bringen des Kindes steht in Elternverantwortung  (genauere Infos folgen im Mai-Brief)</a:t>
            </a:r>
          </a:p>
        </p:txBody>
      </p:sp>
    </p:spTree>
    <p:extLst>
      <p:ext uri="{BB962C8B-B14F-4D97-AF65-F5344CB8AC3E}">
        <p14:creationId xmlns:p14="http://schemas.microsoft.com/office/powerpoint/2010/main" val="342066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3D36634-BC53-72F6-8969-95FDB457E0F2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Kinder für die Schule </a:t>
            </a:r>
            <a:b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stark machen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61073BEE-AC5E-603C-CA7A-EF9E2A901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431264"/>
            <a:ext cx="7214616" cy="39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30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4C1CC1B-D89A-EF45-97A2-99E351830353}"/>
              </a:ext>
            </a:extLst>
          </p:cNvPr>
          <p:cNvSpPr txBox="1"/>
          <p:nvPr/>
        </p:nvSpPr>
        <p:spPr>
          <a:xfrm>
            <a:off x="638882" y="451287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Stuttgarter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Bogen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zur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Einschätzung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Entwicklungsstandes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2CFCB4-2A38-82CF-E4CB-D3449D9A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750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88E0A11-8DB0-8E66-C336-2716E53D0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818" y="4663770"/>
            <a:ext cx="1958014" cy="195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82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75892E-5439-0A04-3293-43A2A812DF4E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Der Schulweg</a:t>
            </a:r>
          </a:p>
        </p:txBody>
      </p:sp>
      <p:sp>
        <p:nvSpPr>
          <p:cNvPr id="4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95A0912D-BE5A-77C3-3E53-FBF4FE190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4" r="13011" b="-2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56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5F7F7-2FCE-8F01-53DE-15C39342B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EF2D68-6763-DB2E-AFD4-05BC8836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1" y="501345"/>
            <a:ext cx="8728364" cy="689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/>
              <a:t>Stundenplan Halbtagskinder (Kl.1)</a:t>
            </a:r>
          </a:p>
        </p:txBody>
      </p:sp>
      <p:graphicFrame>
        <p:nvGraphicFramePr>
          <p:cNvPr id="3" name="Group 218">
            <a:extLst>
              <a:ext uri="{FF2B5EF4-FFF2-40B4-BE49-F238E27FC236}">
                <a16:creationId xmlns:a16="http://schemas.microsoft.com/office/drawing/2014/main" id="{8303AE22-AE05-905C-CBD9-B1B199080B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995447"/>
              </p:ext>
            </p:extLst>
          </p:nvPr>
        </p:nvGraphicFramePr>
        <p:xfrm>
          <a:off x="1994916" y="2033139"/>
          <a:ext cx="8385008" cy="4436818"/>
        </p:xfrm>
        <a:graphic>
          <a:graphicData uri="http://schemas.openxmlformats.org/drawingml/2006/table">
            <a:tbl>
              <a:tblPr/>
              <a:tblGrid>
                <a:gridCol w="1704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0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9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Mo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Mi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Do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Fr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8.15 - 9.45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 min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Vesperpause im Zimmer, Bewegungspause im Freien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10.00 -11.45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15 min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Bewegungspause im Freien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0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12.00 - 12.45</a:t>
                      </a:r>
                      <a:endParaRPr kumimoji="0" lang="de-DE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274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7069C-BE0E-0981-8ACE-D3824FF6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Stundenplan Ganztagskinder (Kl.1)</a:t>
            </a:r>
            <a:endParaRPr lang="de-DE" dirty="0"/>
          </a:p>
        </p:txBody>
      </p:sp>
      <p:graphicFrame>
        <p:nvGraphicFramePr>
          <p:cNvPr id="3" name="Group 218">
            <a:extLst>
              <a:ext uri="{FF2B5EF4-FFF2-40B4-BE49-F238E27FC236}">
                <a16:creationId xmlns:a16="http://schemas.microsoft.com/office/drawing/2014/main" id="{2BB288E1-BE4C-6163-498B-7723132FE4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483454"/>
              </p:ext>
            </p:extLst>
          </p:nvPr>
        </p:nvGraphicFramePr>
        <p:xfrm>
          <a:off x="1903496" y="1558354"/>
          <a:ext cx="8385008" cy="4545641"/>
        </p:xfrm>
        <a:graphic>
          <a:graphicData uri="http://schemas.openxmlformats.org/drawingml/2006/table">
            <a:tbl>
              <a:tblPr/>
              <a:tblGrid>
                <a:gridCol w="1704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0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9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Mo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Mi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Do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Fr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8.15 - 9.45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 min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Vesperpause im Zimmer, Bewegungspause im Freien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10.00 -11.45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15 min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Bewegungspause im Freien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12.00 - 12.45</a:t>
                      </a:r>
                      <a:endParaRPr kumimoji="0" lang="de-DE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12.45 – 13. 45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2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13.45 – 16.00</a:t>
                      </a:r>
                    </a:p>
                  </a:txBody>
                  <a:tcPr marL="86592" marR="86592" marT="43303" marB="433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Unterricht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SKG / Angebot</a:t>
                      </a:r>
                    </a:p>
                  </a:txBody>
                  <a:tcPr marL="86592" marR="86592" marT="43303" marB="433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700" b="1" dirty="0"/>
                        <a:t>Jugendfarm</a:t>
                      </a:r>
                    </a:p>
                  </a:txBody>
                  <a:tcPr marL="86592" marR="86592" marT="43303" marB="433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Klassenzeit</a:t>
                      </a:r>
                    </a:p>
                  </a:txBody>
                  <a:tcPr marL="86592" marR="86592" marT="43303" marB="433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6592" marR="86592" marT="43303" marB="433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418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854B7A-50FE-EA1D-95D1-559FE5DC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Prinzipien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Ganztags-Konzepts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21F8BE4-ACB1-9B74-3D2B-29B0CEE42FC1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/>
              <a:t>Rhythmisierung des Tagesablaufs</a:t>
            </a:r>
          </a:p>
          <a:p>
            <a:pPr>
              <a:defRPr/>
            </a:pPr>
            <a:r>
              <a:rPr lang="en-US" sz="2200"/>
              <a:t>Verzahnung von Unterricht und Ganztags-Zeit</a:t>
            </a:r>
          </a:p>
          <a:p>
            <a:pPr>
              <a:defRPr/>
            </a:pPr>
            <a:r>
              <a:rPr lang="en-US" sz="2200"/>
              <a:t>Bezugsgruppenprinzip</a:t>
            </a:r>
          </a:p>
          <a:p>
            <a:pPr>
              <a:defRPr/>
            </a:pPr>
            <a:r>
              <a:rPr lang="en-US" sz="2200"/>
              <a:t>Qualitativ hochwertige Lernzeiten und Angebote</a:t>
            </a:r>
          </a:p>
          <a:p>
            <a:pPr>
              <a:defRPr/>
            </a:pPr>
            <a:endParaRPr lang="en-US" sz="2200"/>
          </a:p>
          <a:p>
            <a:pPr>
              <a:defRPr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08379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7E8D9F-C6AD-027F-1CC2-69186E918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de-DE" sz="5400"/>
              <a:t>Tagesordnungspunkte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61529C26-8DCD-50CB-A6EA-CB08988CE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017750"/>
              </p:ext>
            </p:extLst>
          </p:nvPr>
        </p:nvGraphicFramePr>
        <p:xfrm>
          <a:off x="4905955" y="2071316"/>
          <a:ext cx="671355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2356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D6697C-EAE6-9836-223B-4F79C4A13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Lernzeit – im Ganztag </a:t>
            </a:r>
            <a:b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(im Halbtag stattdessen Hausaufgaben)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47CFAEF-5684-6F35-FA82-6814947ADCD5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Wiederholung</a:t>
            </a:r>
            <a:r>
              <a:rPr lang="en-US" sz="2200" dirty="0"/>
              <a:t> und </a:t>
            </a:r>
            <a:r>
              <a:rPr lang="en-US" sz="2200" dirty="0" err="1"/>
              <a:t>Vertiefung</a:t>
            </a:r>
            <a:r>
              <a:rPr lang="en-US" sz="2200" dirty="0"/>
              <a:t> der </a:t>
            </a:r>
            <a:r>
              <a:rPr lang="en-US" sz="2200" dirty="0" err="1"/>
              <a:t>Lerninhalte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Zeit </a:t>
            </a:r>
            <a:r>
              <a:rPr lang="en-US" sz="2200" dirty="0" err="1"/>
              <a:t>zum</a:t>
            </a:r>
            <a:r>
              <a:rPr lang="en-US" sz="2200" dirty="0"/>
              <a:t> </a:t>
            </a:r>
            <a:r>
              <a:rPr lang="en-US" sz="2200" dirty="0" err="1"/>
              <a:t>Fördern</a:t>
            </a:r>
            <a:r>
              <a:rPr lang="en-US" sz="2200" dirty="0"/>
              <a:t> und </a:t>
            </a:r>
            <a:r>
              <a:rPr lang="en-US" sz="2200" dirty="0" err="1"/>
              <a:t>Fordern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Erziehung</a:t>
            </a:r>
            <a:r>
              <a:rPr lang="en-US" sz="2200" dirty="0"/>
              <a:t> </a:t>
            </a:r>
            <a:r>
              <a:rPr lang="en-US" sz="2200" dirty="0" err="1"/>
              <a:t>zur</a:t>
            </a:r>
            <a:r>
              <a:rPr lang="en-US" sz="2200" dirty="0"/>
              <a:t> </a:t>
            </a:r>
            <a:r>
              <a:rPr lang="en-US" sz="2200" dirty="0" err="1"/>
              <a:t>Selbstständigkeit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Feste Zeit am Tag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Fester </a:t>
            </a:r>
            <a:r>
              <a:rPr lang="en-US" sz="2200" dirty="0" err="1"/>
              <a:t>Lernort</a:t>
            </a:r>
            <a:r>
              <a:rPr lang="en-US" sz="2200" dirty="0"/>
              <a:t>: </a:t>
            </a:r>
            <a:r>
              <a:rPr lang="en-US" sz="2200" dirty="0" err="1"/>
              <a:t>Klassenzimmer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Klassen- </a:t>
            </a:r>
            <a:r>
              <a:rPr lang="en-US" sz="2200" dirty="0" err="1"/>
              <a:t>oder</a:t>
            </a:r>
            <a:r>
              <a:rPr lang="en-US" sz="2200" dirty="0"/>
              <a:t> </a:t>
            </a:r>
            <a:r>
              <a:rPr lang="en-US" sz="2200" dirty="0" err="1"/>
              <a:t>Fachlehrerin</a:t>
            </a:r>
            <a:r>
              <a:rPr lang="en-US" sz="2200" dirty="0"/>
              <a:t> und </a:t>
            </a:r>
            <a:r>
              <a:rPr lang="en-US" sz="2200" dirty="0" err="1"/>
              <a:t>päd</a:t>
            </a:r>
            <a:r>
              <a:rPr lang="en-US" sz="2200" dirty="0"/>
              <a:t>. </a:t>
            </a:r>
            <a:r>
              <a:rPr lang="en-US" sz="2200" dirty="0" err="1"/>
              <a:t>Fachkraft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Für </a:t>
            </a:r>
            <a:r>
              <a:rPr lang="en-US" sz="2200" dirty="0" err="1"/>
              <a:t>Eltern</a:t>
            </a:r>
            <a:r>
              <a:rPr lang="en-US" sz="2200" dirty="0"/>
              <a:t>: </a:t>
            </a:r>
            <a:r>
              <a:rPr lang="en-US" sz="2200" dirty="0" err="1"/>
              <a:t>Kopfrechnen</a:t>
            </a:r>
            <a:r>
              <a:rPr lang="en-US" sz="2200" dirty="0"/>
              <a:t> und </a:t>
            </a:r>
            <a:r>
              <a:rPr lang="en-US" sz="2200" dirty="0" err="1"/>
              <a:t>Lesen</a:t>
            </a:r>
            <a:r>
              <a:rPr lang="en-US" sz="2200" dirty="0"/>
              <a:t> </a:t>
            </a:r>
            <a:r>
              <a:rPr lang="en-US" sz="2200" dirty="0" err="1"/>
              <a:t>üben</a:t>
            </a:r>
            <a:r>
              <a:rPr lang="en-US" sz="2200" dirty="0"/>
              <a:t> muss </a:t>
            </a:r>
            <a:r>
              <a:rPr lang="en-US" sz="2200" dirty="0" err="1"/>
              <a:t>zu</a:t>
            </a:r>
            <a:r>
              <a:rPr lang="en-US" sz="2200" dirty="0"/>
              <a:t> Hause </a:t>
            </a:r>
            <a:r>
              <a:rPr lang="en-US" sz="2200" dirty="0" err="1"/>
              <a:t>stattfinden</a:t>
            </a:r>
            <a:r>
              <a:rPr lang="en-US" sz="2200" dirty="0"/>
              <a:t>!!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42975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AAB67D-12C9-6090-3D95-A5226C70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Mittagessen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746CF5-0B3A-C81B-0099-93CAE6651747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Essen in </a:t>
            </a:r>
            <a:r>
              <a:rPr lang="en-US" sz="2200" dirty="0" err="1"/>
              <a:t>mehreren</a:t>
            </a:r>
            <a:r>
              <a:rPr lang="en-US" sz="2200" dirty="0"/>
              <a:t> Gruppen in der Mensa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Wichtig</a:t>
            </a:r>
            <a:r>
              <a:rPr lang="en-US" sz="2200" dirty="0"/>
              <a:t>: </a:t>
            </a:r>
            <a:r>
              <a:rPr lang="en-US" sz="2200" dirty="0" err="1"/>
              <a:t>angenehme</a:t>
            </a:r>
            <a:r>
              <a:rPr lang="en-US" sz="2200" dirty="0"/>
              <a:t> </a:t>
            </a:r>
            <a:r>
              <a:rPr lang="en-US" sz="2200" dirty="0" err="1"/>
              <a:t>Atmosphäre</a:t>
            </a:r>
            <a:r>
              <a:rPr lang="en-US" sz="2200" dirty="0"/>
              <a:t>, </a:t>
            </a:r>
            <a:r>
              <a:rPr lang="en-US" sz="2200" dirty="0" err="1"/>
              <a:t>Austausch</a:t>
            </a:r>
            <a:r>
              <a:rPr lang="en-US" sz="2200" dirty="0"/>
              <a:t>, </a:t>
            </a:r>
            <a:r>
              <a:rPr lang="en-US" sz="2200" dirty="0" err="1"/>
              <a:t>Esskultur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Hauptgang</a:t>
            </a:r>
            <a:r>
              <a:rPr lang="en-US" sz="2200" dirty="0"/>
              <a:t>, Salat, </a:t>
            </a:r>
            <a:r>
              <a:rPr lang="en-US" sz="2200" dirty="0" err="1"/>
              <a:t>Nachspeise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Snack am </a:t>
            </a:r>
            <a:r>
              <a:rPr lang="en-US" sz="2200" dirty="0" err="1"/>
              <a:t>Nachmittag</a:t>
            </a:r>
            <a:r>
              <a:rPr lang="en-US" sz="2200" dirty="0"/>
              <a:t>: Obst, </a:t>
            </a:r>
            <a:r>
              <a:rPr lang="en-US" sz="2200" dirty="0" err="1"/>
              <a:t>Gemüse</a:t>
            </a:r>
            <a:r>
              <a:rPr lang="en-US" sz="2200" dirty="0"/>
              <a:t>, </a:t>
            </a:r>
            <a:r>
              <a:rPr lang="en-US" sz="2200" dirty="0" err="1"/>
              <a:t>vegetarische</a:t>
            </a:r>
            <a:r>
              <a:rPr lang="en-US" sz="2200" dirty="0"/>
              <a:t> Alternative,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200" dirty="0"/>
              <a:t>   </a:t>
            </a:r>
            <a:r>
              <a:rPr lang="en-US" sz="2200" dirty="0" err="1"/>
              <a:t>schweinefleischfreie</a:t>
            </a:r>
            <a:r>
              <a:rPr lang="en-US" sz="2200" dirty="0"/>
              <a:t>  Alternative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Kosten: 3,75 Euro, </a:t>
            </a:r>
            <a:r>
              <a:rPr lang="en-US" sz="2200" dirty="0" err="1"/>
              <a:t>Bonuscard</a:t>
            </a:r>
            <a:r>
              <a:rPr lang="en-US" sz="2200" dirty="0"/>
              <a:t> 0 Euro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Mo-Do in der GT-Klassen, Fr optional</a:t>
            </a:r>
          </a:p>
        </p:txBody>
      </p:sp>
    </p:spTree>
    <p:extLst>
      <p:ext uri="{BB962C8B-B14F-4D97-AF65-F5344CB8AC3E}">
        <p14:creationId xmlns:p14="http://schemas.microsoft.com/office/powerpoint/2010/main" val="1616034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BB8431-61DD-25C9-5EE5-2EF069B4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Kindertreff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195C99A-F8FD-040D-5497-CEAD9DE4EE38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1x im Monat für GT 1 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HT  nach Absprache Klassenlehrkraft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montags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Werkstattführerschein: Umgang mit Holz, Papier, Stoffen und Wolle, Ton</a:t>
            </a:r>
          </a:p>
        </p:txBody>
      </p:sp>
    </p:spTree>
    <p:extLst>
      <p:ext uri="{BB962C8B-B14F-4D97-AF65-F5344CB8AC3E}">
        <p14:creationId xmlns:p14="http://schemas.microsoft.com/office/powerpoint/2010/main" val="3607978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2F70D8-F2E0-E804-CDE4-0850CB42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Koop Sportverein SKG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E3D1650-B4E3-457F-0B5F-DAAE64A7B3E3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Kl. 1: </a:t>
            </a:r>
            <a:r>
              <a:rPr lang="en-US" sz="2200" dirty="0" err="1"/>
              <a:t>Dienstagnachmittag</a:t>
            </a:r>
            <a:r>
              <a:rPr lang="en-US" sz="2200" dirty="0"/>
              <a:t>  (Kl. 2: </a:t>
            </a:r>
            <a:r>
              <a:rPr lang="en-US" sz="2200" dirty="0" err="1"/>
              <a:t>Mittwoch</a:t>
            </a:r>
            <a:r>
              <a:rPr lang="en-US" sz="2200" dirty="0"/>
              <a:t>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Fr. Rath-Merla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SKG: </a:t>
            </a:r>
            <a:r>
              <a:rPr lang="en-US" sz="2200" dirty="0" err="1"/>
              <a:t>Kindersportschule</a:t>
            </a:r>
            <a:r>
              <a:rPr lang="en-US" sz="2200" dirty="0"/>
              <a:t>: </a:t>
            </a:r>
            <a:r>
              <a:rPr lang="en-US" sz="2200" dirty="0" err="1"/>
              <a:t>Vielseitigkeit</a:t>
            </a:r>
            <a:r>
              <a:rPr lang="en-US" sz="2200" dirty="0"/>
              <a:t>, </a:t>
            </a:r>
            <a:r>
              <a:rPr lang="en-US" sz="2200" dirty="0" err="1"/>
              <a:t>allgemeine</a:t>
            </a:r>
            <a:r>
              <a:rPr lang="en-US" sz="2200" dirty="0"/>
              <a:t> </a:t>
            </a:r>
            <a:r>
              <a:rPr lang="en-US" sz="2200" dirty="0" err="1"/>
              <a:t>Grundlagenausbildung</a:t>
            </a:r>
            <a:r>
              <a:rPr lang="en-US" sz="2200" dirty="0"/>
              <a:t> </a:t>
            </a:r>
            <a:r>
              <a:rPr lang="en-US" sz="2200" dirty="0" err="1"/>
              <a:t>aller</a:t>
            </a:r>
            <a:r>
              <a:rPr lang="en-US" sz="2200" dirty="0"/>
              <a:t> </a:t>
            </a:r>
            <a:r>
              <a:rPr lang="en-US" sz="2200" dirty="0" err="1"/>
              <a:t>Sportarten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4095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611F53-31E8-844E-60E4-CCB3B3FF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Jugendfarm oder Naturnachmittag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5AA705-C87A-E8E0-1D94-74CD5202054F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Jeden Mittwoch am Nachmittag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Mit dem Personal des Trägers: Bezugsfachkraft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Themen: Tiere, Bauen, Werkstatt, Feuer, Kreatives, Spielwiese, Heuhaus,…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-&gt; Leben mit der Natur u. den Jahreszeiten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-&gt; Achtsamkeit leben mit den Tieren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-&gt; Raum und Zeit zum Erleben und Spielen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-&gt; Stärkung der Selbstorganisation</a:t>
            </a:r>
          </a:p>
        </p:txBody>
      </p:sp>
    </p:spTree>
    <p:extLst>
      <p:ext uri="{BB962C8B-B14F-4D97-AF65-F5344CB8AC3E}">
        <p14:creationId xmlns:p14="http://schemas.microsoft.com/office/powerpoint/2010/main" val="461578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6AEA78-BDD0-407C-A009-08BBD600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Ganztageszeit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oder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Themen-Angebot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5865A71-4C79-C703-1A58-32538714089C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immer an </a:t>
            </a:r>
            <a:r>
              <a:rPr lang="en-US" sz="2000" dirty="0" err="1"/>
              <a:t>einem</a:t>
            </a:r>
            <a:r>
              <a:rPr lang="en-US" sz="2000" dirty="0"/>
              <a:t> </a:t>
            </a:r>
            <a:r>
              <a:rPr lang="en-US" sz="2000" dirty="0" err="1"/>
              <a:t>Nachmittag</a:t>
            </a:r>
            <a:r>
              <a:rPr lang="en-US" sz="2000" dirty="0"/>
              <a:t> der </a:t>
            </a:r>
            <a:r>
              <a:rPr lang="en-US" sz="2000" dirty="0" err="1"/>
              <a:t>Woche</a:t>
            </a: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Klassenlehrerin</a:t>
            </a:r>
            <a:r>
              <a:rPr lang="en-US" sz="2000" dirty="0"/>
              <a:t> + </a:t>
            </a:r>
            <a:r>
              <a:rPr lang="en-US" sz="2000" dirty="0" err="1"/>
              <a:t>päd</a:t>
            </a:r>
            <a:r>
              <a:rPr lang="en-US" sz="2000" dirty="0"/>
              <a:t>. </a:t>
            </a:r>
            <a:r>
              <a:rPr lang="en-US" sz="2000" dirty="0" err="1"/>
              <a:t>Fachkraft</a:t>
            </a:r>
            <a:r>
              <a:rPr lang="en-US" sz="2000" dirty="0"/>
              <a:t> </a:t>
            </a:r>
            <a:r>
              <a:rPr lang="en-US" sz="2000" dirty="0" err="1"/>
              <a:t>gemeinsam</a:t>
            </a:r>
            <a:endParaRPr lang="en-US" sz="2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err="1"/>
              <a:t>Saisonales</a:t>
            </a:r>
            <a:r>
              <a:rPr lang="en-US" sz="2000" b="1" dirty="0"/>
              <a:t> </a:t>
            </a:r>
            <a:r>
              <a:rPr lang="en-US" sz="2000" b="1" dirty="0" err="1"/>
              <a:t>oder</a:t>
            </a:r>
            <a:r>
              <a:rPr lang="en-US" sz="2000" b="1" dirty="0"/>
              <a:t> was die Klasse </a:t>
            </a:r>
            <a:r>
              <a:rPr lang="en-US" sz="2000" b="1" dirty="0" err="1"/>
              <a:t>gerade</a:t>
            </a:r>
            <a:r>
              <a:rPr lang="en-US" sz="2000" b="1" dirty="0"/>
              <a:t> will/</a:t>
            </a:r>
            <a:r>
              <a:rPr lang="en-US" sz="2000" b="1" dirty="0" err="1"/>
              <a:t>braucht</a:t>
            </a:r>
            <a:endParaRPr lang="en-US" sz="2000" b="1" dirty="0"/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Herbst: Wald, </a:t>
            </a:r>
            <a:r>
              <a:rPr lang="en-US" sz="2000" dirty="0" err="1"/>
              <a:t>Drachen</a:t>
            </a:r>
            <a:r>
              <a:rPr lang="en-US" sz="2000" dirty="0"/>
              <a:t> </a:t>
            </a:r>
            <a:r>
              <a:rPr lang="en-US" sz="2000" dirty="0" err="1"/>
              <a:t>steigen</a:t>
            </a:r>
            <a:r>
              <a:rPr lang="en-US" sz="2000" dirty="0"/>
              <a:t>, </a:t>
            </a:r>
            <a:r>
              <a:rPr lang="en-US" sz="2000" dirty="0" err="1"/>
              <a:t>Laterne</a:t>
            </a:r>
            <a:r>
              <a:rPr lang="en-US" sz="2000" dirty="0"/>
              <a:t> 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Weihnachtszeit</a:t>
            </a:r>
            <a:r>
              <a:rPr lang="en-US" sz="2000" dirty="0"/>
              <a:t>: </a:t>
            </a:r>
            <a:r>
              <a:rPr lang="en-US" sz="2000" dirty="0" err="1"/>
              <a:t>backen</a:t>
            </a:r>
            <a:r>
              <a:rPr lang="en-US" sz="2000" dirty="0"/>
              <a:t>, </a:t>
            </a:r>
            <a:r>
              <a:rPr lang="en-US" sz="2000" dirty="0" err="1"/>
              <a:t>tonen</a:t>
            </a:r>
            <a:r>
              <a:rPr lang="en-US" sz="2000" dirty="0"/>
              <a:t>, </a:t>
            </a:r>
            <a:r>
              <a:rPr lang="en-US" sz="2000" dirty="0" err="1"/>
              <a:t>singen</a:t>
            </a:r>
            <a:r>
              <a:rPr lang="en-US" sz="2000" dirty="0"/>
              <a:t>,...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Winter: </a:t>
            </a:r>
            <a:r>
              <a:rPr lang="en-US" sz="2000" dirty="0" err="1"/>
              <a:t>Schlittenfahren</a:t>
            </a:r>
            <a:r>
              <a:rPr lang="en-US" sz="2000" dirty="0"/>
              <a:t>, Schneemann,…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Frühling</a:t>
            </a:r>
            <a:r>
              <a:rPr lang="en-US" sz="2000" dirty="0"/>
              <a:t>: </a:t>
            </a:r>
            <a:r>
              <a:rPr lang="en-US" sz="2000" dirty="0" err="1"/>
              <a:t>Gartenarbeit</a:t>
            </a:r>
            <a:r>
              <a:rPr lang="en-US" sz="2000" dirty="0"/>
              <a:t>, </a:t>
            </a:r>
            <a:r>
              <a:rPr lang="en-US" sz="2000" dirty="0" err="1"/>
              <a:t>Bienen</a:t>
            </a:r>
            <a:r>
              <a:rPr lang="en-US" sz="2000" dirty="0"/>
              <a:t>, </a:t>
            </a:r>
            <a:r>
              <a:rPr lang="en-US" sz="2000" dirty="0" err="1"/>
              <a:t>Museen</a:t>
            </a:r>
            <a:endParaRPr lang="en-US" sz="2000" dirty="0"/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Sommer: </a:t>
            </a:r>
            <a:r>
              <a:rPr lang="en-US" sz="2000" dirty="0" err="1"/>
              <a:t>Spielplätze</a:t>
            </a:r>
            <a:r>
              <a:rPr lang="en-US" sz="2000" dirty="0"/>
              <a:t>, </a:t>
            </a:r>
            <a:r>
              <a:rPr lang="en-US" sz="2000" dirty="0" err="1"/>
              <a:t>Ökohaus</a:t>
            </a:r>
            <a:r>
              <a:rPr lang="en-US" sz="2000" dirty="0"/>
              <a:t>, </a:t>
            </a:r>
            <a:r>
              <a:rPr lang="en-US" sz="2000" dirty="0" err="1"/>
              <a:t>Wasserspiele</a:t>
            </a:r>
            <a:r>
              <a:rPr lang="en-US" sz="2000" dirty="0"/>
              <a:t>, </a:t>
            </a:r>
            <a:r>
              <a:rPr lang="en-US" sz="2000" dirty="0" err="1"/>
              <a:t>Olympiade</a:t>
            </a:r>
            <a:r>
              <a:rPr lang="en-US" sz="2000" dirty="0"/>
              <a:t>, SKG, Garten, </a:t>
            </a:r>
            <a:r>
              <a:rPr lang="en-US" sz="2000" dirty="0" err="1"/>
              <a:t>Barfußpfad</a:t>
            </a:r>
            <a:r>
              <a:rPr lang="en-US" sz="2000" dirty="0"/>
              <a:t>,…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Spiele</a:t>
            </a:r>
            <a:r>
              <a:rPr lang="en-US" sz="2000" dirty="0"/>
              <a:t> (</a:t>
            </a:r>
            <a:r>
              <a:rPr lang="en-US" sz="2000" dirty="0" err="1"/>
              <a:t>soziale</a:t>
            </a:r>
            <a:r>
              <a:rPr lang="en-US" sz="2000" dirty="0"/>
              <a:t> </a:t>
            </a:r>
            <a:r>
              <a:rPr lang="en-US" sz="2000" dirty="0" err="1"/>
              <a:t>Kompetenz</a:t>
            </a:r>
            <a:r>
              <a:rPr lang="en-US" sz="2000" dirty="0"/>
              <a:t>), </a:t>
            </a:r>
            <a:r>
              <a:rPr lang="en-US" sz="2000" dirty="0" err="1"/>
              <a:t>Erinnerungskästchen</a:t>
            </a:r>
            <a:r>
              <a:rPr lang="en-US" sz="2000" dirty="0"/>
              <a:t>,…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Malen/</a:t>
            </a:r>
            <a:r>
              <a:rPr lang="en-US" sz="2000" dirty="0" err="1"/>
              <a:t>Basteln</a:t>
            </a:r>
            <a:endParaRPr lang="en-US" sz="2000" dirty="0"/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Botnang</a:t>
            </a:r>
            <a:r>
              <a:rPr lang="en-US" sz="2000" dirty="0"/>
              <a:t> </a:t>
            </a:r>
            <a:r>
              <a:rPr lang="en-US" sz="2000" dirty="0" err="1"/>
              <a:t>erkunden</a:t>
            </a:r>
            <a:endParaRPr lang="en-US" sz="2000" dirty="0"/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Spielplätze</a:t>
            </a:r>
            <a:r>
              <a:rPr lang="en-US" sz="2000" dirty="0"/>
              <a:t> und </a:t>
            </a:r>
            <a:r>
              <a:rPr lang="en-US" sz="2000" dirty="0" err="1"/>
              <a:t>Stückle</a:t>
            </a:r>
            <a:r>
              <a:rPr lang="en-US" sz="2000" dirty="0"/>
              <a:t> </a:t>
            </a:r>
            <a:r>
              <a:rPr lang="en-US" sz="2000" dirty="0" err="1"/>
              <a:t>besuchen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7536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2F5162-3C69-91B5-3F93-110A9555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Ganztag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oder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Halbtag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Was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passt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zu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unserer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Familiensituation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 </a:t>
            </a:r>
            <a:b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Was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passt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zu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meinem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Kind?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43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C55499-0DA2-348D-F0D9-06CB81CE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Kostenpflichtige Zusatzangebote</a:t>
            </a: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Group 218">
            <a:extLst>
              <a:ext uri="{FF2B5EF4-FFF2-40B4-BE49-F238E27FC236}">
                <a16:creationId xmlns:a16="http://schemas.microsoft.com/office/drawing/2014/main" id="{E75DBAB6-641A-DE4D-56A2-4C2F42F3D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724649"/>
              </p:ext>
            </p:extLst>
          </p:nvPr>
        </p:nvGraphicFramePr>
        <p:xfrm>
          <a:off x="4654296" y="967263"/>
          <a:ext cx="7214617" cy="4896046"/>
        </p:xfrm>
        <a:graphic>
          <a:graphicData uri="http://schemas.openxmlformats.org/drawingml/2006/table">
            <a:tbl>
              <a:tblPr firstRow="1" bandRow="1"/>
              <a:tblGrid>
                <a:gridCol w="2607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Ganztagesklassen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Halbtagesklassen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Frühangebot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7.00 – 8.00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7.00 – 8.00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1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Nachmittagsangebot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(Mittagessen ist kostenpflichtig außer Bonuscard- Inhaber/-innen)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Bis 14.00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„Kurze Gruppe“ – ohne Essen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Spätangebot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Mo – Do 16.00 – 17.00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Fr 12.45 – 17.00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/>
                        <a:t>--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5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Ferienangebot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8.00 – 17.00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Angebote der Stadt Stuttgart: Kindertreff, Jugendfarm, Waldheime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881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D49719-BCA7-DA18-3D21-A6678DAF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Unsere Schulwerte – </a:t>
            </a:r>
            <a:b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Übersicht Schulplaner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120161-9F1A-A118-CFF4-A65F628458F2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Wertschätzung</a:t>
            </a:r>
            <a:r>
              <a:rPr lang="en-US" sz="2200" dirty="0"/>
              <a:t> und </a:t>
            </a:r>
            <a:r>
              <a:rPr lang="en-US" sz="2200" dirty="0" err="1"/>
              <a:t>Respekt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Freude am </a:t>
            </a:r>
            <a:r>
              <a:rPr lang="en-US" sz="2200" dirty="0" err="1"/>
              <a:t>Lernen</a:t>
            </a:r>
            <a:r>
              <a:rPr lang="en-US" sz="2200"/>
              <a:t> </a:t>
            </a:r>
            <a:r>
              <a:rPr lang="en-US" sz="2200" dirty="0"/>
              <a:t>-</a:t>
            </a:r>
            <a:r>
              <a:rPr lang="en-US" sz="2200"/>
              <a:t> </a:t>
            </a:r>
            <a:r>
              <a:rPr lang="en-US" sz="2200" dirty="0" err="1"/>
              <a:t>Schwerpunkt</a:t>
            </a:r>
            <a:r>
              <a:rPr lang="en-US" sz="2200" dirty="0"/>
              <a:t> </a:t>
            </a:r>
            <a:r>
              <a:rPr lang="en-US" sz="2200" dirty="0" err="1"/>
              <a:t>Lesekompetenz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Jedes</a:t>
            </a:r>
            <a:r>
              <a:rPr lang="en-US" sz="2200" dirty="0"/>
              <a:t> </a:t>
            </a:r>
            <a:r>
              <a:rPr lang="en-US" sz="2200" dirty="0" err="1"/>
              <a:t>einzelne</a:t>
            </a:r>
            <a:r>
              <a:rPr lang="en-US" sz="2200" dirty="0"/>
              <a:t> Kind </a:t>
            </a:r>
            <a:r>
              <a:rPr lang="en-US" sz="2200" dirty="0" err="1"/>
              <a:t>ist</a:t>
            </a:r>
            <a:r>
              <a:rPr lang="en-US" sz="2200" dirty="0"/>
              <a:t> </a:t>
            </a:r>
            <a:r>
              <a:rPr lang="en-US" sz="2200" dirty="0" err="1"/>
              <a:t>wichtig</a:t>
            </a:r>
            <a:r>
              <a:rPr lang="en-US" sz="2200" dirty="0"/>
              <a:t> und hat </a:t>
            </a:r>
            <a:r>
              <a:rPr lang="en-US" sz="2200" dirty="0" err="1"/>
              <a:t>besondere</a:t>
            </a:r>
            <a:r>
              <a:rPr lang="en-US" sz="2200" dirty="0"/>
              <a:t> </a:t>
            </a:r>
            <a:r>
              <a:rPr lang="en-US" sz="2200" dirty="0" err="1"/>
              <a:t>Fähigkeiten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Lernen</a:t>
            </a:r>
            <a:r>
              <a:rPr lang="en-US" sz="2200" dirty="0"/>
              <a:t> in </a:t>
            </a:r>
            <a:r>
              <a:rPr lang="en-US" sz="2200" dirty="0" err="1"/>
              <a:t>informellen</a:t>
            </a:r>
            <a:r>
              <a:rPr lang="en-US" sz="2200" dirty="0"/>
              <a:t> </a:t>
            </a:r>
            <a:r>
              <a:rPr lang="en-US" sz="2200" dirty="0" err="1"/>
              <a:t>Bildungssituationen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Sicherheit und </a:t>
            </a:r>
            <a:r>
              <a:rPr lang="en-US" sz="2200" dirty="0" err="1"/>
              <a:t>Regeln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Kinderbeteiligung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Gesunde</a:t>
            </a:r>
            <a:r>
              <a:rPr lang="en-US" sz="2200" dirty="0"/>
              <a:t> </a:t>
            </a:r>
            <a:r>
              <a:rPr lang="en-US" sz="2200" dirty="0" err="1"/>
              <a:t>Ernährung</a:t>
            </a:r>
            <a:r>
              <a:rPr lang="en-US" sz="2200" dirty="0"/>
              <a:t>, </a:t>
            </a:r>
            <a:r>
              <a:rPr lang="en-US" sz="2200" dirty="0" err="1"/>
              <a:t>Schulobst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Fairtrade und </a:t>
            </a:r>
            <a:r>
              <a:rPr lang="en-US" sz="2200" dirty="0" err="1"/>
              <a:t>Umweltschutz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406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48E3A6-FA50-09DA-55BA-B542A32C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5400" dirty="0"/>
              <a:t>Das sind wir!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9126B4-CEE1-B6A4-5AB2-B684B249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2400" dirty="0">
                <a:latin typeface="Arial" panose="020B0604020202020204" pitchFamily="34" charset="0"/>
              </a:rPr>
              <a:t>Ca. 210 Schüler/innen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2400" dirty="0">
                <a:latin typeface="Arial" panose="020B0604020202020204" pitchFamily="34" charset="0"/>
              </a:rPr>
              <a:t>Kl. 1 – 4 (2,5 zügig)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2400" dirty="0">
                <a:latin typeface="Arial" panose="020B0604020202020204" pitchFamily="34" charset="0"/>
              </a:rPr>
              <a:t>20 Lehrerinnen, 18 päd. Fachkräfte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altLang="de-DE" sz="2400" dirty="0">
                <a:latin typeface="Arial" panose="020B0604020202020204" pitchFamily="34" charset="0"/>
              </a:rPr>
              <a:t>Träger: Jugendamt (Ganztag, Zusatzangebote)</a:t>
            </a:r>
          </a:p>
          <a:p>
            <a:pPr>
              <a:spcBef>
                <a:spcPct val="0"/>
              </a:spcBef>
            </a:pPr>
            <a:endParaRPr lang="de-DE" altLang="de-DE" sz="2200" dirty="0">
              <a:latin typeface="Arial" panose="020B0604020202020204" pitchFamily="34" charset="0"/>
            </a:endParaRPr>
          </a:p>
          <a:p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01750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C7F65F4-FF3A-EE82-DE50-42E4151B15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Räumlichkeiten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8B95384-4160-273F-7C34-4027102D2B02}"/>
              </a:ext>
            </a:extLst>
          </p:cNvPr>
          <p:cNvSpPr txBox="1"/>
          <p:nvPr/>
        </p:nvSpPr>
        <p:spPr>
          <a:xfrm>
            <a:off x="669036" y="1869858"/>
            <a:ext cx="52578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Klassenzimmer</a:t>
            </a:r>
            <a:r>
              <a:rPr lang="en-US" sz="2200" dirty="0"/>
              <a:t> 1+2   in Haus 8</a:t>
            </a:r>
          </a:p>
          <a:p>
            <a:pPr indent="-228600" defTabSz="9144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Klassenzimmer</a:t>
            </a:r>
            <a:r>
              <a:rPr lang="en-US" sz="2200" dirty="0"/>
              <a:t> 3+4   in Haus 10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CB03740-F24D-884E-DD4B-CD52CC4FD49A}"/>
              </a:ext>
            </a:extLst>
          </p:cNvPr>
          <p:cNvSpPr txBox="1"/>
          <p:nvPr/>
        </p:nvSpPr>
        <p:spPr>
          <a:xfrm>
            <a:off x="6092952" y="1869858"/>
            <a:ext cx="6096000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  <a:spcAft>
                <a:spcPts val="1000"/>
              </a:spcAft>
            </a:pPr>
            <a:r>
              <a:rPr lang="en-US" altLang="de-DE" sz="2200" dirty="0" err="1"/>
              <a:t>Ganztagesräume</a:t>
            </a:r>
            <a:r>
              <a:rPr lang="en-US" altLang="de-DE" sz="2200" dirty="0"/>
              <a:t> in Haus 8 + 10 und TVH</a:t>
            </a:r>
          </a:p>
          <a:p>
            <a:pPr indent="-228600" defTabSz="9144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de-DE" sz="2200" dirty="0" err="1"/>
              <a:t>Schulbücherei</a:t>
            </a:r>
            <a:endParaRPr lang="en-US" altLang="de-DE" sz="2200" dirty="0"/>
          </a:p>
          <a:p>
            <a:pPr indent="-228600" defTabSz="9144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de-DE" sz="2200" dirty="0" err="1"/>
              <a:t>Medienraum</a:t>
            </a:r>
            <a:endParaRPr lang="en-US" altLang="de-DE" sz="2200" dirty="0"/>
          </a:p>
          <a:p>
            <a:pPr indent="-228600" defTabSz="9144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de-DE" sz="2200" dirty="0" err="1"/>
              <a:t>Spieletreff</a:t>
            </a:r>
            <a:endParaRPr lang="en-US" altLang="de-DE" sz="2200" dirty="0"/>
          </a:p>
          <a:p>
            <a:pPr indent="-228600" defTabSz="9144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de-DE" sz="2200" dirty="0" err="1"/>
              <a:t>Päd</a:t>
            </a:r>
            <a:r>
              <a:rPr lang="en-US" altLang="de-DE" sz="2200" dirty="0"/>
              <a:t>. </a:t>
            </a:r>
            <a:r>
              <a:rPr lang="en-US" altLang="de-DE" sz="2200" dirty="0" err="1"/>
              <a:t>Küche</a:t>
            </a:r>
            <a:endParaRPr lang="en-US" altLang="de-DE" sz="2200" dirty="0"/>
          </a:p>
          <a:p>
            <a:pPr indent="-228600" defTabSz="9144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de-DE" sz="2200" dirty="0" err="1"/>
              <a:t>Ruheraum</a:t>
            </a:r>
            <a:endParaRPr lang="en-US" altLang="de-DE" sz="2200" dirty="0"/>
          </a:p>
          <a:p>
            <a:pPr indent="-228600" defTabSz="9144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de-DE" sz="2200" dirty="0"/>
              <a:t>Mensa</a:t>
            </a:r>
          </a:p>
          <a:p>
            <a:pPr indent="-228600" defTabSz="9144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de-DE" sz="2200" dirty="0" err="1"/>
              <a:t>Turnhalle</a:t>
            </a:r>
            <a:endParaRPr lang="en-US" altLang="de-DE" sz="2200" dirty="0"/>
          </a:p>
          <a:p>
            <a:pPr indent="-228600" defTabSz="9144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de-DE" sz="2200" dirty="0" err="1"/>
              <a:t>Werkraum</a:t>
            </a:r>
            <a:r>
              <a:rPr lang="en-US" altLang="de-DE" sz="2200" dirty="0"/>
              <a:t>/ Atelier</a:t>
            </a:r>
          </a:p>
          <a:p>
            <a:pPr indent="-228600" defTabSz="914400"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altLang="de-DE" sz="2200" dirty="0"/>
              <a:t>Kleine </a:t>
            </a:r>
            <a:r>
              <a:rPr lang="en-US" altLang="de-DE" sz="2200" dirty="0" err="1"/>
              <a:t>Turnhalle</a:t>
            </a:r>
            <a:endParaRPr lang="en-US" altLang="de-DE" sz="2200" dirty="0"/>
          </a:p>
        </p:txBody>
      </p:sp>
    </p:spTree>
    <p:extLst>
      <p:ext uri="{BB962C8B-B14F-4D97-AF65-F5344CB8AC3E}">
        <p14:creationId xmlns:p14="http://schemas.microsoft.com/office/powerpoint/2010/main" val="405983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8E9D3F-8FFC-44B7-BFB9-B2888CCB5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63BA1F-54AD-95A1-D598-25530A2A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15" y="1122363"/>
            <a:ext cx="3512532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3700"/>
              <a:t>Schulsozialarbeit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7BEB8D-17BA-A4A8-4889-259C069C4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14" y="4691427"/>
            <a:ext cx="4233027" cy="18084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  <a:defRPr/>
            </a:pPr>
            <a:r>
              <a:rPr lang="en-US" sz="2000" dirty="0"/>
              <a:t>Herr </a:t>
            </a:r>
            <a:r>
              <a:rPr lang="en-US" sz="2000" dirty="0" err="1"/>
              <a:t>Wanner</a:t>
            </a: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/>
              <a:t>0711-216-57557</a:t>
            </a:r>
          </a:p>
          <a:p>
            <a:pPr marL="0" indent="0">
              <a:buNone/>
              <a:defRPr/>
            </a:pPr>
            <a:r>
              <a:rPr lang="en-US" sz="2000" dirty="0">
                <a:hlinkClick r:id="rId2"/>
              </a:rPr>
              <a:t>ssa-franz-schubert-schule@stjg.de</a:t>
            </a: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/>
              <a:t>Haus 8, Zimmer 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4C419-5959-41E1-8F5D-4385DE6B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665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21050A1-40D9-9C51-B5D6-19131EB128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42" y="858644"/>
            <a:ext cx="6876059" cy="264728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F923961-7523-4DA3-A6B8-16492042B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758" y="4546920"/>
            <a:ext cx="351253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AD6E788B-1BD8-302D-F34D-12063309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A135DC8-8B7E-4E17-8443-3B091B2801AB}" type="slidenum">
              <a:rPr lang="en-US" altLang="de-DE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  <a:defRPr/>
              </a:pPr>
              <a:t>5</a:t>
            </a:fld>
            <a:endParaRPr lang="en-US" altLang="de-DE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878C13-AFA1-6A18-099E-2B94D0F0B153}"/>
              </a:ext>
            </a:extLst>
          </p:cNvPr>
          <p:cNvSpPr txBox="1"/>
          <p:nvPr/>
        </p:nvSpPr>
        <p:spPr>
          <a:xfrm>
            <a:off x="7956376" y="6499829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800" dirty="0" err="1"/>
              <a:t>To</a:t>
            </a:r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177900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E9A9CC-57F6-9DE8-5E15-2DE4BA7BA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e-DE" sz="5400" dirty="0"/>
              <a:t>Schulanmeldeverfahren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47CB7B-25A2-92C0-36EB-89EA1467A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de-DE" sz="2200" dirty="0">
                <a:latin typeface="Arial" charset="0"/>
              </a:rPr>
              <a:t>Stuttgart-weit bereits im Herbst</a:t>
            </a:r>
          </a:p>
          <a:p>
            <a:pPr>
              <a:defRPr/>
            </a:pPr>
            <a:r>
              <a:rPr lang="de-DE" sz="2200" dirty="0">
                <a:latin typeface="Arial" charset="0"/>
              </a:rPr>
              <a:t>zur Erleichterung der Kooperation mit den Kindergärten</a:t>
            </a:r>
          </a:p>
          <a:p>
            <a:pPr>
              <a:defRPr/>
            </a:pPr>
            <a:r>
              <a:rPr lang="de-DE" sz="2200" dirty="0">
                <a:latin typeface="Arial" charset="0"/>
              </a:rPr>
              <a:t>Zeit für Kontaktaufnahmen und Gespräche</a:t>
            </a:r>
          </a:p>
          <a:p>
            <a:pPr>
              <a:defRPr/>
            </a:pPr>
            <a:r>
              <a:rPr lang="de-DE" sz="2200" dirty="0">
                <a:latin typeface="Arial" charset="0"/>
              </a:rPr>
              <a:t>Zeit, um bei Bedarf Fördermaßnahmen oder andere gute Lösungen für jedes einzelne Kind zu finden</a:t>
            </a:r>
          </a:p>
          <a:p>
            <a:endParaRPr lang="de-DE" sz="2200" dirty="0"/>
          </a:p>
        </p:txBody>
      </p:sp>
      <p:pic>
        <p:nvPicPr>
          <p:cNvPr id="7" name="Picture 7" descr="C:\Users\Public\Pictures\Homepage 14-15\Erste Tage in der Schule Klasse 1 Frau Beck\RIMG1281.JPG">
            <a:extLst>
              <a:ext uri="{FF2B5EF4-FFF2-40B4-BE49-F238E27FC236}">
                <a16:creationId xmlns:a16="http://schemas.microsoft.com/office/drawing/2014/main" id="{CE005FB8-A8ED-62AE-414F-A57ECD2B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r="2504" b="3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2768FA-2704-BC37-8A6E-554B7120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fld id="{17781039-A4C6-4274-8533-1CB7D042DCB4}" type="slidenum">
              <a:rPr lang="de-DE" altLang="de-DE" sz="1800" smtClean="0"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t>6</a:t>
            </a:fld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94BA812-D7C6-73AC-2CCE-74BA5DB172C1}"/>
              </a:ext>
            </a:extLst>
          </p:cNvPr>
          <p:cNvSpPr txBox="1"/>
          <p:nvPr/>
        </p:nvSpPr>
        <p:spPr>
          <a:xfrm>
            <a:off x="8100392" y="6499829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800" dirty="0" err="1"/>
              <a:t>To</a:t>
            </a:r>
            <a:endParaRPr lang="de-DE" sz="80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5FAA4E0-66C9-6ECD-B9ED-2D8FF0DEC75C}"/>
              </a:ext>
            </a:extLst>
          </p:cNvPr>
          <p:cNvSpPr txBox="1"/>
          <p:nvPr/>
        </p:nvSpPr>
        <p:spPr>
          <a:xfrm>
            <a:off x="572493" y="5359491"/>
            <a:ext cx="5699760" cy="830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de-DE" sz="2400" dirty="0">
                <a:latin typeface="+mj-lt"/>
              </a:rPr>
              <a:t>Bitte kommen Sie bei Fragen </a:t>
            </a:r>
          </a:p>
          <a:p>
            <a:pPr algn="ctr">
              <a:defRPr/>
            </a:pPr>
            <a:r>
              <a:rPr lang="de-DE" sz="2400" dirty="0">
                <a:latin typeface="+mj-lt"/>
              </a:rPr>
              <a:t>auf die Kooperationslehrkräfte zu!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473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DAC9AE-0374-1792-7EB5-7A0953E5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e-DE" sz="5400"/>
              <a:t>Schuleinschreibung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CA6119-7825-06A7-9FD5-289B5D3A1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de-DE" altLang="de-DE" sz="1500" dirty="0">
                <a:latin typeface="Arial" panose="020B0604020202020204" pitchFamily="34" charset="0"/>
              </a:rPr>
              <a:t>Schuleinschreibung im November</a:t>
            </a:r>
          </a:p>
          <a:p>
            <a:pPr lvl="1"/>
            <a:r>
              <a:rPr lang="de-DE" altLang="de-DE" sz="1500" dirty="0">
                <a:latin typeface="Arial" panose="020B0604020202020204" pitchFamily="34" charset="0"/>
              </a:rPr>
              <a:t>ohne Kind</a:t>
            </a:r>
          </a:p>
          <a:p>
            <a:pPr lvl="1"/>
            <a:r>
              <a:rPr lang="de-DE" altLang="de-DE" sz="1500" dirty="0">
                <a:latin typeface="Arial" panose="020B0604020202020204" pitchFamily="34" charset="0"/>
              </a:rPr>
              <a:t>formale Aufnahme der Daten</a:t>
            </a:r>
          </a:p>
          <a:p>
            <a:pPr lvl="1"/>
            <a:r>
              <a:rPr lang="de-DE" altLang="de-DE" sz="1500" dirty="0">
                <a:latin typeface="Arial" panose="020B0604020202020204" pitchFamily="34" charset="0"/>
              </a:rPr>
              <a:t>Halbtag/Ganztag </a:t>
            </a:r>
          </a:p>
          <a:p>
            <a:pPr lvl="1"/>
            <a:r>
              <a:rPr lang="de-DE" altLang="de-DE" sz="1500" dirty="0">
                <a:latin typeface="Arial" panose="020B0604020202020204" pitchFamily="34" charset="0"/>
              </a:rPr>
              <a:t>Abfrage Zusatzangebote </a:t>
            </a: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de-DE" altLang="de-DE" sz="1500" dirty="0">
                <a:latin typeface="Arial" panose="020B0604020202020204" pitchFamily="34" charset="0"/>
              </a:rPr>
              <a:t>(Früh-, Spät- Ferienbetreuung)</a:t>
            </a:r>
          </a:p>
          <a:p>
            <a:r>
              <a:rPr lang="de-DE" altLang="de-DE" sz="1500" dirty="0">
                <a:latin typeface="Arial" panose="020B0604020202020204" pitchFamily="34" charset="0"/>
              </a:rPr>
              <a:t>Kooperation Kita-GS</a:t>
            </a:r>
          </a:p>
          <a:p>
            <a:endParaRPr lang="de-DE" altLang="de-DE" sz="1500" dirty="0">
              <a:latin typeface="Arial" panose="020B0604020202020204" pitchFamily="34" charset="0"/>
            </a:endParaRPr>
          </a:p>
          <a:p>
            <a:r>
              <a:rPr lang="de-DE" altLang="de-DE" sz="1500" dirty="0">
                <a:latin typeface="Arial" panose="020B0604020202020204" pitchFamily="34" charset="0"/>
              </a:rPr>
              <a:t>Bei Bedarf: zusätzliche Einladung mit Kind im März</a:t>
            </a:r>
          </a:p>
          <a:p>
            <a:endParaRPr lang="de-DE" altLang="de-DE" sz="1500" dirty="0">
              <a:latin typeface="Arial" panose="020B0604020202020204" pitchFamily="34" charset="0"/>
            </a:endParaRPr>
          </a:p>
          <a:p>
            <a:r>
              <a:rPr lang="de-DE" altLang="de-DE" sz="1500" dirty="0">
                <a:latin typeface="Arial" panose="020B0604020202020204" pitchFamily="34" charset="0"/>
              </a:rPr>
              <a:t>Mai: Aufnahmebrief, Koop-Bogen</a:t>
            </a:r>
          </a:p>
          <a:p>
            <a:endParaRPr lang="de-DE" altLang="de-DE" sz="1500" dirty="0">
              <a:latin typeface="Arial" panose="020B0604020202020204" pitchFamily="34" charset="0"/>
            </a:endParaRPr>
          </a:p>
          <a:p>
            <a:r>
              <a:rPr lang="de-DE" altLang="de-DE" sz="1500" dirty="0">
                <a:latin typeface="Arial" panose="020B0604020202020204" pitchFamily="34" charset="0"/>
              </a:rPr>
              <a:t>Mitte Mai: verbindliche Anmeldung der Betreuungsangebote</a:t>
            </a:r>
          </a:p>
          <a:p>
            <a:endParaRPr lang="de-DE" altLang="de-DE" sz="1500" dirty="0">
              <a:latin typeface="Arial" panose="020B0604020202020204" pitchFamily="34" charset="0"/>
            </a:endParaRPr>
          </a:p>
        </p:txBody>
      </p:sp>
      <p:pic>
        <p:nvPicPr>
          <p:cNvPr id="5" name="Picture 7" descr="C:\Users\Public\Pictures\Homepage 14-15\Erste Tage in der Schule Klasse 1 Frau Beck\RIMG1281.JPG">
            <a:extLst>
              <a:ext uri="{FF2B5EF4-FFF2-40B4-BE49-F238E27FC236}">
                <a16:creationId xmlns:a16="http://schemas.microsoft.com/office/drawing/2014/main" id="{441D66EE-D8B2-88A4-B074-56BACAA55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0" r="3338" b="-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47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6F1B14-AA13-9016-EBB6-76F4A338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5400">
                <a:latin typeface="Arial" charset="0"/>
              </a:rPr>
              <a:t>Wie läuft die Anmeldung ab?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F93E87-C528-940C-E798-D49FB16AF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200" dirty="0">
                <a:latin typeface="Arial" charset="0"/>
              </a:rPr>
              <a:t>Schuleinschreibung: </a:t>
            </a:r>
          </a:p>
          <a:p>
            <a:pPr lvl="1">
              <a:defRPr/>
            </a:pPr>
            <a:r>
              <a:rPr lang="de-DE" sz="2200" dirty="0">
                <a:latin typeface="Arial" charset="0"/>
              </a:rPr>
              <a:t>Abgabe der Formulare</a:t>
            </a:r>
          </a:p>
          <a:p>
            <a:pPr lvl="1">
              <a:defRPr/>
            </a:pPr>
            <a:r>
              <a:rPr lang="de-DE" sz="2200" dirty="0">
                <a:latin typeface="Arial" charset="0"/>
              </a:rPr>
              <a:t>Entscheidung Ganztag/ Halbtag, Betreuungsbedarf; Plätze sind gesichert!</a:t>
            </a:r>
          </a:p>
          <a:p>
            <a:pPr lvl="1">
              <a:defRPr/>
            </a:pPr>
            <a:r>
              <a:rPr lang="de-DE" sz="2200" dirty="0">
                <a:latin typeface="Arial" charset="0"/>
              </a:rPr>
              <a:t>Möglichkeit, Fragen an die Schulleitung zu stellen</a:t>
            </a:r>
          </a:p>
          <a:p>
            <a:pPr lvl="1">
              <a:defRPr/>
            </a:pPr>
            <a:r>
              <a:rPr lang="de-DE" sz="2200" dirty="0">
                <a:latin typeface="Arial" charset="0"/>
              </a:rPr>
              <a:t>Gegenseitiges Wünschen ist möglich, keine Gruppenwünsche</a:t>
            </a:r>
          </a:p>
          <a:p>
            <a:pPr lvl="1">
              <a:defRPr/>
            </a:pPr>
            <a:r>
              <a:rPr lang="de-DE" sz="2200" dirty="0">
                <a:latin typeface="Arial" charset="0"/>
              </a:rPr>
              <a:t>Offenes Zeitfenster </a:t>
            </a:r>
          </a:p>
          <a:p>
            <a:pPr lvl="2">
              <a:defRPr/>
            </a:pPr>
            <a:r>
              <a:rPr lang="de-DE" sz="2200" dirty="0">
                <a:latin typeface="Arial" charset="0"/>
              </a:rPr>
              <a:t>Mo, 16.11.26 -  	14.00 - 17.00 Uhr</a:t>
            </a:r>
          </a:p>
          <a:p>
            <a:pPr lvl="2">
              <a:defRPr/>
            </a:pPr>
            <a:r>
              <a:rPr lang="de-DE" sz="2200" dirty="0">
                <a:latin typeface="Arial" charset="0"/>
              </a:rPr>
              <a:t>Di, 17.11.26 -     	08.00 - 11.00 Uhr</a:t>
            </a:r>
          </a:p>
          <a:p>
            <a:pPr lvl="2">
              <a:defRPr/>
            </a:pPr>
            <a:r>
              <a:rPr lang="de-DE" sz="2200" dirty="0">
                <a:latin typeface="Arial" charset="0"/>
              </a:rPr>
              <a:t>Fr, 20.11.26 - 	12.00 – 14.00 Uhr</a:t>
            </a:r>
          </a:p>
          <a:p>
            <a:pPr marL="914400" lvl="2" indent="0">
              <a:buNone/>
              <a:defRPr/>
            </a:pPr>
            <a:endParaRPr lang="de-DE" sz="2200" b="1" dirty="0">
              <a:latin typeface="Arial" charset="0"/>
            </a:endParaRPr>
          </a:p>
          <a:p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14699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3731-CA79-8E11-7B18-DA52EA324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5400"/>
              <a:t>Schuleinschreibung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29810F-ED5D-C7D5-C9BA-D6C851775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de-DE" sz="2200" b="1" dirty="0">
                <a:latin typeface="Arial" charset="0"/>
              </a:rPr>
              <a:t>Welche Kinder? </a:t>
            </a:r>
            <a:endParaRPr lang="de-DE" sz="2200" dirty="0">
              <a:latin typeface="Arial" charset="0"/>
            </a:endParaRPr>
          </a:p>
          <a:p>
            <a:pPr>
              <a:defRPr/>
            </a:pPr>
            <a:r>
              <a:rPr lang="de-DE" sz="2200" b="1" dirty="0">
                <a:latin typeface="Arial" charset="0"/>
              </a:rPr>
              <a:t>Schulpflichtige 6 Jahre bis 30.06.27 </a:t>
            </a:r>
          </a:p>
          <a:p>
            <a:pPr marL="400050" lvl="1" indent="0">
              <a:buNone/>
              <a:defRPr/>
            </a:pPr>
            <a:r>
              <a:rPr lang="de-DE" sz="2200" b="1" dirty="0">
                <a:latin typeface="Arial" charset="0"/>
              </a:rPr>
              <a:t>(geboren bis 30.6.2021)</a:t>
            </a:r>
          </a:p>
          <a:p>
            <a:pPr marL="0" indent="0">
              <a:buNone/>
              <a:defRPr/>
            </a:pPr>
            <a:endParaRPr lang="de-DE" sz="2200" b="1" dirty="0">
              <a:latin typeface="Arial" charset="0"/>
            </a:endParaRPr>
          </a:p>
          <a:p>
            <a:pPr>
              <a:defRPr/>
            </a:pPr>
            <a:r>
              <a:rPr lang="de-DE" sz="2200" dirty="0">
                <a:latin typeface="Arial" charset="0"/>
              </a:rPr>
              <a:t>Kann-Kinder werden 6 Jahre zwischen 01.07.-31.12. 2027 </a:t>
            </a:r>
          </a:p>
          <a:p>
            <a:pPr marL="400050" lvl="1" indent="0">
              <a:buNone/>
              <a:defRPr/>
            </a:pPr>
            <a:r>
              <a:rPr lang="de-DE" sz="2200" dirty="0">
                <a:latin typeface="Arial" charset="0"/>
              </a:rPr>
              <a:t>(geboren zw. 1.7. und 31.12.2021)</a:t>
            </a:r>
          </a:p>
          <a:p>
            <a:pPr>
              <a:defRPr/>
            </a:pPr>
            <a:endParaRPr lang="de-DE" sz="2200" dirty="0">
              <a:latin typeface="Arial" charset="0"/>
            </a:endParaRPr>
          </a:p>
          <a:p>
            <a:pPr>
              <a:defRPr/>
            </a:pPr>
            <a:r>
              <a:rPr lang="de-DE" sz="2200" dirty="0">
                <a:latin typeface="Arial" charset="0"/>
              </a:rPr>
              <a:t>nicht nur der kognitive Aspekt ist wichtig!!</a:t>
            </a:r>
          </a:p>
          <a:p>
            <a:pPr marL="0" indent="0">
              <a:buNone/>
              <a:defRPr/>
            </a:pPr>
            <a:r>
              <a:rPr lang="de-DE" sz="2200" dirty="0">
                <a:latin typeface="Arial" charset="0"/>
              </a:rPr>
              <a:t>Aufnahme bei Elternwunsch </a:t>
            </a:r>
            <a:r>
              <a:rPr lang="de-DE" sz="2200" b="1" dirty="0">
                <a:latin typeface="Arial" charset="0"/>
              </a:rPr>
              <a:t>nur nach Empfehlung durch Kita </a:t>
            </a:r>
            <a:r>
              <a:rPr lang="de-DE" sz="2200" b="1" u="sng" dirty="0">
                <a:latin typeface="Arial" charset="0"/>
              </a:rPr>
              <a:t>und</a:t>
            </a:r>
            <a:r>
              <a:rPr lang="de-DE" sz="2200" b="1" dirty="0">
                <a:latin typeface="Arial" charset="0"/>
              </a:rPr>
              <a:t> Koop-Lehrerin</a:t>
            </a:r>
          </a:p>
          <a:p>
            <a:endParaRPr lang="de-DE" sz="2200" dirty="0"/>
          </a:p>
        </p:txBody>
      </p:sp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BC057793-06DD-31FA-28BF-F047A156A4B4}"/>
              </a:ext>
            </a:extLst>
          </p:cNvPr>
          <p:cNvSpPr/>
          <p:nvPr/>
        </p:nvSpPr>
        <p:spPr>
          <a:xfrm>
            <a:off x="120396" y="5358384"/>
            <a:ext cx="518160" cy="16459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02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971</Words>
  <Application>Microsoft Office PowerPoint</Application>
  <PresentationFormat>Breitbild</PresentationFormat>
  <Paragraphs>218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Office Theme</vt:lpstr>
      <vt:lpstr>Willkommen an der Franz-Schubert-Schule</vt:lpstr>
      <vt:lpstr>Tagesordnungspunkte</vt:lpstr>
      <vt:lpstr>Das sind wir!</vt:lpstr>
      <vt:lpstr>PowerPoint-Präsentation</vt:lpstr>
      <vt:lpstr>Schulsozialarbeit</vt:lpstr>
      <vt:lpstr>Schulanmeldeverfahren</vt:lpstr>
      <vt:lpstr>Schuleinschreibung</vt:lpstr>
      <vt:lpstr>Wie läuft die Anmeldung ab?</vt:lpstr>
      <vt:lpstr>Schuleinschreibung</vt:lpstr>
      <vt:lpstr>PowerPoint-Präsentation</vt:lpstr>
      <vt:lpstr>Mögliche Empfehlungen</vt:lpstr>
      <vt:lpstr>Inklusion</vt:lpstr>
      <vt:lpstr>Schulberzirksregelung</vt:lpstr>
      <vt:lpstr>PowerPoint-Präsentation</vt:lpstr>
      <vt:lpstr>PowerPoint-Präsentation</vt:lpstr>
      <vt:lpstr>PowerPoint-Präsentation</vt:lpstr>
      <vt:lpstr>Stundenplan Halbtagskinder (Kl.1)</vt:lpstr>
      <vt:lpstr>Stundenplan Ganztagskinder (Kl.1)</vt:lpstr>
      <vt:lpstr>Prinzipien des Ganztags-Konzepts</vt:lpstr>
      <vt:lpstr>Lernzeit – im Ganztag  (im Halbtag stattdessen Hausaufgaben)</vt:lpstr>
      <vt:lpstr>Mittagessen</vt:lpstr>
      <vt:lpstr>Kindertreff</vt:lpstr>
      <vt:lpstr>Koop Sportverein SKG</vt:lpstr>
      <vt:lpstr>Jugendfarm oder Naturnachmittag</vt:lpstr>
      <vt:lpstr>Ganztageszeit oder Themen-Angebot</vt:lpstr>
      <vt:lpstr>Ganztag oder Halbtag? Was passt zu unserer Familiensituation?  Was passt zu meinem Kind?</vt:lpstr>
      <vt:lpstr>Kostenpflichtige Zusatzangebote </vt:lpstr>
      <vt:lpstr>Unsere Schulwerte –  Übersicht Schulplaner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Cathrin Wue</dc:creator>
  <cp:lastModifiedBy>Towhidi, Sibylle</cp:lastModifiedBy>
  <cp:revision>23</cp:revision>
  <dcterms:created xsi:type="dcterms:W3CDTF">2026-03-30T11:37:11Z</dcterms:created>
  <dcterms:modified xsi:type="dcterms:W3CDTF">2026-04-16T07:15:29Z</dcterms:modified>
</cp:coreProperties>
</file>