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9" r:id="rId4"/>
    <p:sldId id="286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042" y="6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C1F701-D326-4D57-B877-68463D23995C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F3BDFF9-818E-4C30-B69D-828FBABB5103}">
      <dgm:prSet/>
      <dgm:spPr/>
      <dgm:t>
        <a:bodyPr/>
        <a:lstStyle/>
        <a:p>
          <a:r>
            <a:rPr lang="en-US"/>
            <a:t>Allgemeines zur Franz- Schubert- Schule</a:t>
          </a:r>
        </a:p>
      </dgm:t>
    </dgm:pt>
    <dgm:pt modelId="{90E6C1C8-7118-4286-B550-73955655F34D}" type="parTrans" cxnId="{7345099D-D204-4759-84FB-43CD06220F4E}">
      <dgm:prSet/>
      <dgm:spPr/>
      <dgm:t>
        <a:bodyPr/>
        <a:lstStyle/>
        <a:p>
          <a:endParaRPr lang="en-US"/>
        </a:p>
      </dgm:t>
    </dgm:pt>
    <dgm:pt modelId="{EAB360A4-3F08-44FF-B743-517F51239874}" type="sibTrans" cxnId="{7345099D-D204-4759-84FB-43CD06220F4E}">
      <dgm:prSet/>
      <dgm:spPr/>
      <dgm:t>
        <a:bodyPr/>
        <a:lstStyle/>
        <a:p>
          <a:endParaRPr lang="en-US"/>
        </a:p>
      </dgm:t>
    </dgm:pt>
    <dgm:pt modelId="{7EF251F9-4C81-48C5-9651-7CCDBB218D7E}">
      <dgm:prSet/>
      <dgm:spPr/>
      <dgm:t>
        <a:bodyPr/>
        <a:lstStyle/>
        <a:p>
          <a:r>
            <a:rPr lang="en-US"/>
            <a:t>Schulbereitschaft &amp; Schuleinschreibung</a:t>
          </a:r>
        </a:p>
      </dgm:t>
    </dgm:pt>
    <dgm:pt modelId="{6AC01A53-6571-42B3-BAC0-173228379DB1}" type="parTrans" cxnId="{F57C1FBB-BE87-4B22-BB66-5462F7AE4AF9}">
      <dgm:prSet/>
      <dgm:spPr/>
      <dgm:t>
        <a:bodyPr/>
        <a:lstStyle/>
        <a:p>
          <a:endParaRPr lang="en-US"/>
        </a:p>
      </dgm:t>
    </dgm:pt>
    <dgm:pt modelId="{11080DF5-3F1D-4C5E-AE69-2C769570207F}" type="sibTrans" cxnId="{F57C1FBB-BE87-4B22-BB66-5462F7AE4AF9}">
      <dgm:prSet/>
      <dgm:spPr/>
      <dgm:t>
        <a:bodyPr/>
        <a:lstStyle/>
        <a:p>
          <a:endParaRPr lang="en-US"/>
        </a:p>
      </dgm:t>
    </dgm:pt>
    <dgm:pt modelId="{623BB9A7-3361-465F-A658-081264FA5437}">
      <dgm:prSet/>
      <dgm:spPr/>
      <dgm:t>
        <a:bodyPr/>
        <a:lstStyle/>
        <a:p>
          <a:r>
            <a:rPr lang="en-US"/>
            <a:t>Kooperation Kindergarten</a:t>
          </a:r>
        </a:p>
      </dgm:t>
    </dgm:pt>
    <dgm:pt modelId="{0AF2B0CA-A217-49D8-A883-5D768E3FD8FD}" type="parTrans" cxnId="{64E9555D-2924-4B0D-8275-152114B0B154}">
      <dgm:prSet/>
      <dgm:spPr/>
      <dgm:t>
        <a:bodyPr/>
        <a:lstStyle/>
        <a:p>
          <a:endParaRPr lang="en-US"/>
        </a:p>
      </dgm:t>
    </dgm:pt>
    <dgm:pt modelId="{154454B9-B347-4668-9D74-99CDF5CA731A}" type="sibTrans" cxnId="{64E9555D-2924-4B0D-8275-152114B0B154}">
      <dgm:prSet/>
      <dgm:spPr/>
      <dgm:t>
        <a:bodyPr/>
        <a:lstStyle/>
        <a:p>
          <a:endParaRPr lang="en-US"/>
        </a:p>
      </dgm:t>
    </dgm:pt>
    <dgm:pt modelId="{829747A2-D6CE-4F87-9E6F-2110093C787A}">
      <dgm:prSet/>
      <dgm:spPr/>
      <dgm:t>
        <a:bodyPr/>
        <a:lstStyle/>
        <a:p>
          <a:r>
            <a:rPr lang="en-US"/>
            <a:t>Ganztagsschule &amp; Betreuungsmöglichkeiten</a:t>
          </a:r>
        </a:p>
      </dgm:t>
    </dgm:pt>
    <dgm:pt modelId="{8F240A30-CF6F-460E-A099-CA8360B605A9}" type="parTrans" cxnId="{6AB0674F-2F05-4240-9A50-7CC42B85EFF6}">
      <dgm:prSet/>
      <dgm:spPr/>
      <dgm:t>
        <a:bodyPr/>
        <a:lstStyle/>
        <a:p>
          <a:endParaRPr lang="en-US"/>
        </a:p>
      </dgm:t>
    </dgm:pt>
    <dgm:pt modelId="{15CBB27B-4DC6-4B5F-8392-2EDC01A1FE7D}" type="sibTrans" cxnId="{6AB0674F-2F05-4240-9A50-7CC42B85EFF6}">
      <dgm:prSet/>
      <dgm:spPr/>
      <dgm:t>
        <a:bodyPr/>
        <a:lstStyle/>
        <a:p>
          <a:endParaRPr lang="en-US"/>
        </a:p>
      </dgm:t>
    </dgm:pt>
    <dgm:pt modelId="{253511F7-D7E9-4C11-B541-3BBC016399FA}" type="pres">
      <dgm:prSet presAssocID="{00C1F701-D326-4D57-B877-68463D23995C}" presName="vert0" presStyleCnt="0">
        <dgm:presLayoutVars>
          <dgm:dir/>
          <dgm:animOne val="branch"/>
          <dgm:animLvl val="lvl"/>
        </dgm:presLayoutVars>
      </dgm:prSet>
      <dgm:spPr/>
    </dgm:pt>
    <dgm:pt modelId="{F740524F-B57A-4B49-9692-1E8FE5B7C615}" type="pres">
      <dgm:prSet presAssocID="{6F3BDFF9-818E-4C30-B69D-828FBABB5103}" presName="thickLine" presStyleLbl="alignNode1" presStyleIdx="0" presStyleCnt="4"/>
      <dgm:spPr/>
    </dgm:pt>
    <dgm:pt modelId="{33DBEC51-5942-45CB-A5AD-A07B895E7756}" type="pres">
      <dgm:prSet presAssocID="{6F3BDFF9-818E-4C30-B69D-828FBABB5103}" presName="horz1" presStyleCnt="0"/>
      <dgm:spPr/>
    </dgm:pt>
    <dgm:pt modelId="{8CD35C07-4E50-447E-9D6C-B995504D9995}" type="pres">
      <dgm:prSet presAssocID="{6F3BDFF9-818E-4C30-B69D-828FBABB5103}" presName="tx1" presStyleLbl="revTx" presStyleIdx="0" presStyleCnt="4"/>
      <dgm:spPr/>
    </dgm:pt>
    <dgm:pt modelId="{D9DE195A-9CBB-42C3-93B0-6E2699B55060}" type="pres">
      <dgm:prSet presAssocID="{6F3BDFF9-818E-4C30-B69D-828FBABB5103}" presName="vert1" presStyleCnt="0"/>
      <dgm:spPr/>
    </dgm:pt>
    <dgm:pt modelId="{76ED2964-979B-4D82-B57F-1912D901010D}" type="pres">
      <dgm:prSet presAssocID="{7EF251F9-4C81-48C5-9651-7CCDBB218D7E}" presName="thickLine" presStyleLbl="alignNode1" presStyleIdx="1" presStyleCnt="4"/>
      <dgm:spPr/>
    </dgm:pt>
    <dgm:pt modelId="{0D73B8EE-251F-44B4-A71A-9D2F195D5B18}" type="pres">
      <dgm:prSet presAssocID="{7EF251F9-4C81-48C5-9651-7CCDBB218D7E}" presName="horz1" presStyleCnt="0"/>
      <dgm:spPr/>
    </dgm:pt>
    <dgm:pt modelId="{631308AE-0325-4631-A9A3-724C3BEAE22B}" type="pres">
      <dgm:prSet presAssocID="{7EF251F9-4C81-48C5-9651-7CCDBB218D7E}" presName="tx1" presStyleLbl="revTx" presStyleIdx="1" presStyleCnt="4"/>
      <dgm:spPr/>
    </dgm:pt>
    <dgm:pt modelId="{FE7C9A24-736E-4823-8FF3-2DFA8A805206}" type="pres">
      <dgm:prSet presAssocID="{7EF251F9-4C81-48C5-9651-7CCDBB218D7E}" presName="vert1" presStyleCnt="0"/>
      <dgm:spPr/>
    </dgm:pt>
    <dgm:pt modelId="{757F3E20-B558-43F9-88AE-BD5BC40AF84F}" type="pres">
      <dgm:prSet presAssocID="{623BB9A7-3361-465F-A658-081264FA5437}" presName="thickLine" presStyleLbl="alignNode1" presStyleIdx="2" presStyleCnt="4"/>
      <dgm:spPr/>
    </dgm:pt>
    <dgm:pt modelId="{6C86D62B-2168-465D-84DC-BEA4F0C500F0}" type="pres">
      <dgm:prSet presAssocID="{623BB9A7-3361-465F-A658-081264FA5437}" presName="horz1" presStyleCnt="0"/>
      <dgm:spPr/>
    </dgm:pt>
    <dgm:pt modelId="{091F0446-4DC0-45BC-AD3B-A3514812FECF}" type="pres">
      <dgm:prSet presAssocID="{623BB9A7-3361-465F-A658-081264FA5437}" presName="tx1" presStyleLbl="revTx" presStyleIdx="2" presStyleCnt="4"/>
      <dgm:spPr/>
    </dgm:pt>
    <dgm:pt modelId="{4457BB5E-EB7E-46D4-9A43-56BA5FFD66B2}" type="pres">
      <dgm:prSet presAssocID="{623BB9A7-3361-465F-A658-081264FA5437}" presName="vert1" presStyleCnt="0"/>
      <dgm:spPr/>
    </dgm:pt>
    <dgm:pt modelId="{82439998-428A-44C9-9081-68563E05724B}" type="pres">
      <dgm:prSet presAssocID="{829747A2-D6CE-4F87-9E6F-2110093C787A}" presName="thickLine" presStyleLbl="alignNode1" presStyleIdx="3" presStyleCnt="4"/>
      <dgm:spPr/>
    </dgm:pt>
    <dgm:pt modelId="{3C537814-356C-4172-8A0D-4F9EA905367C}" type="pres">
      <dgm:prSet presAssocID="{829747A2-D6CE-4F87-9E6F-2110093C787A}" presName="horz1" presStyleCnt="0"/>
      <dgm:spPr/>
    </dgm:pt>
    <dgm:pt modelId="{1596E7D7-6230-4F24-A5AF-E99167557AFF}" type="pres">
      <dgm:prSet presAssocID="{829747A2-D6CE-4F87-9E6F-2110093C787A}" presName="tx1" presStyleLbl="revTx" presStyleIdx="3" presStyleCnt="4"/>
      <dgm:spPr/>
    </dgm:pt>
    <dgm:pt modelId="{0A3F1353-15F9-428F-B7B3-F41D09B2610E}" type="pres">
      <dgm:prSet presAssocID="{829747A2-D6CE-4F87-9E6F-2110093C787A}" presName="vert1" presStyleCnt="0"/>
      <dgm:spPr/>
    </dgm:pt>
  </dgm:ptLst>
  <dgm:cxnLst>
    <dgm:cxn modelId="{66229123-7A3A-44B5-9084-1350C7606D7E}" type="presOf" srcId="{7EF251F9-4C81-48C5-9651-7CCDBB218D7E}" destId="{631308AE-0325-4631-A9A3-724C3BEAE22B}" srcOrd="0" destOrd="0" presId="urn:microsoft.com/office/officeart/2008/layout/LinedList"/>
    <dgm:cxn modelId="{41417F35-8EB3-4761-A9B9-FDBF7FFBEA5E}" type="presOf" srcId="{829747A2-D6CE-4F87-9E6F-2110093C787A}" destId="{1596E7D7-6230-4F24-A5AF-E99167557AFF}" srcOrd="0" destOrd="0" presId="urn:microsoft.com/office/officeart/2008/layout/LinedList"/>
    <dgm:cxn modelId="{64E9555D-2924-4B0D-8275-152114B0B154}" srcId="{00C1F701-D326-4D57-B877-68463D23995C}" destId="{623BB9A7-3361-465F-A658-081264FA5437}" srcOrd="2" destOrd="0" parTransId="{0AF2B0CA-A217-49D8-A883-5D768E3FD8FD}" sibTransId="{154454B9-B347-4668-9D74-99CDF5CA731A}"/>
    <dgm:cxn modelId="{A0D8EA45-55E7-43B4-B0EB-0B79059C1908}" type="presOf" srcId="{00C1F701-D326-4D57-B877-68463D23995C}" destId="{253511F7-D7E9-4C11-B541-3BBC016399FA}" srcOrd="0" destOrd="0" presId="urn:microsoft.com/office/officeart/2008/layout/LinedList"/>
    <dgm:cxn modelId="{732F0548-A2CE-49EC-9500-4DBCA7ECB477}" type="presOf" srcId="{6F3BDFF9-818E-4C30-B69D-828FBABB5103}" destId="{8CD35C07-4E50-447E-9D6C-B995504D9995}" srcOrd="0" destOrd="0" presId="urn:microsoft.com/office/officeart/2008/layout/LinedList"/>
    <dgm:cxn modelId="{6AB0674F-2F05-4240-9A50-7CC42B85EFF6}" srcId="{00C1F701-D326-4D57-B877-68463D23995C}" destId="{829747A2-D6CE-4F87-9E6F-2110093C787A}" srcOrd="3" destOrd="0" parTransId="{8F240A30-CF6F-460E-A099-CA8360B605A9}" sibTransId="{15CBB27B-4DC6-4B5F-8392-2EDC01A1FE7D}"/>
    <dgm:cxn modelId="{7345099D-D204-4759-84FB-43CD06220F4E}" srcId="{00C1F701-D326-4D57-B877-68463D23995C}" destId="{6F3BDFF9-818E-4C30-B69D-828FBABB5103}" srcOrd="0" destOrd="0" parTransId="{90E6C1C8-7118-4286-B550-73955655F34D}" sibTransId="{EAB360A4-3F08-44FF-B743-517F51239874}"/>
    <dgm:cxn modelId="{F57C1FBB-BE87-4B22-BB66-5462F7AE4AF9}" srcId="{00C1F701-D326-4D57-B877-68463D23995C}" destId="{7EF251F9-4C81-48C5-9651-7CCDBB218D7E}" srcOrd="1" destOrd="0" parTransId="{6AC01A53-6571-42B3-BAC0-173228379DB1}" sibTransId="{11080DF5-3F1D-4C5E-AE69-2C769570207F}"/>
    <dgm:cxn modelId="{2F5D78EF-4AAF-4A32-BBBD-A08427059052}" type="presOf" srcId="{623BB9A7-3361-465F-A658-081264FA5437}" destId="{091F0446-4DC0-45BC-AD3B-A3514812FECF}" srcOrd="0" destOrd="0" presId="urn:microsoft.com/office/officeart/2008/layout/LinedList"/>
    <dgm:cxn modelId="{99702C97-86ED-47F9-AFC9-F13DBE0C293C}" type="presParOf" srcId="{253511F7-D7E9-4C11-B541-3BBC016399FA}" destId="{F740524F-B57A-4B49-9692-1E8FE5B7C615}" srcOrd="0" destOrd="0" presId="urn:microsoft.com/office/officeart/2008/layout/LinedList"/>
    <dgm:cxn modelId="{D0616AA2-0082-44E1-8B1F-804EDFE5A9AF}" type="presParOf" srcId="{253511F7-D7E9-4C11-B541-3BBC016399FA}" destId="{33DBEC51-5942-45CB-A5AD-A07B895E7756}" srcOrd="1" destOrd="0" presId="urn:microsoft.com/office/officeart/2008/layout/LinedList"/>
    <dgm:cxn modelId="{2CFB1718-82A3-4FF7-83B9-6CF1C0ACABBA}" type="presParOf" srcId="{33DBEC51-5942-45CB-A5AD-A07B895E7756}" destId="{8CD35C07-4E50-447E-9D6C-B995504D9995}" srcOrd="0" destOrd="0" presId="urn:microsoft.com/office/officeart/2008/layout/LinedList"/>
    <dgm:cxn modelId="{6BBA3A3E-95CD-400D-B1EC-F9C5F5CCFCBD}" type="presParOf" srcId="{33DBEC51-5942-45CB-A5AD-A07B895E7756}" destId="{D9DE195A-9CBB-42C3-93B0-6E2699B55060}" srcOrd="1" destOrd="0" presId="urn:microsoft.com/office/officeart/2008/layout/LinedList"/>
    <dgm:cxn modelId="{DAC728A6-58DF-458F-B730-EEA5567D718D}" type="presParOf" srcId="{253511F7-D7E9-4C11-B541-3BBC016399FA}" destId="{76ED2964-979B-4D82-B57F-1912D901010D}" srcOrd="2" destOrd="0" presId="urn:microsoft.com/office/officeart/2008/layout/LinedList"/>
    <dgm:cxn modelId="{93A6680C-77C6-437F-BDC7-F1094AFDC96C}" type="presParOf" srcId="{253511F7-D7E9-4C11-B541-3BBC016399FA}" destId="{0D73B8EE-251F-44B4-A71A-9D2F195D5B18}" srcOrd="3" destOrd="0" presId="urn:microsoft.com/office/officeart/2008/layout/LinedList"/>
    <dgm:cxn modelId="{8C9D9849-D4EF-4177-BAAC-87E9D1FF7FA0}" type="presParOf" srcId="{0D73B8EE-251F-44B4-A71A-9D2F195D5B18}" destId="{631308AE-0325-4631-A9A3-724C3BEAE22B}" srcOrd="0" destOrd="0" presId="urn:microsoft.com/office/officeart/2008/layout/LinedList"/>
    <dgm:cxn modelId="{927E4236-1197-40AF-98B8-713E177D1213}" type="presParOf" srcId="{0D73B8EE-251F-44B4-A71A-9D2F195D5B18}" destId="{FE7C9A24-736E-4823-8FF3-2DFA8A805206}" srcOrd="1" destOrd="0" presId="urn:microsoft.com/office/officeart/2008/layout/LinedList"/>
    <dgm:cxn modelId="{0510EEEF-EFAA-47A9-9AB4-602CDA230016}" type="presParOf" srcId="{253511F7-D7E9-4C11-B541-3BBC016399FA}" destId="{757F3E20-B558-43F9-88AE-BD5BC40AF84F}" srcOrd="4" destOrd="0" presId="urn:microsoft.com/office/officeart/2008/layout/LinedList"/>
    <dgm:cxn modelId="{A4596C80-867B-4AF0-AFB6-343F0BDCF379}" type="presParOf" srcId="{253511F7-D7E9-4C11-B541-3BBC016399FA}" destId="{6C86D62B-2168-465D-84DC-BEA4F0C500F0}" srcOrd="5" destOrd="0" presId="urn:microsoft.com/office/officeart/2008/layout/LinedList"/>
    <dgm:cxn modelId="{357B8250-4435-4623-8F3C-45698C8415E3}" type="presParOf" srcId="{6C86D62B-2168-465D-84DC-BEA4F0C500F0}" destId="{091F0446-4DC0-45BC-AD3B-A3514812FECF}" srcOrd="0" destOrd="0" presId="urn:microsoft.com/office/officeart/2008/layout/LinedList"/>
    <dgm:cxn modelId="{01A5BF1A-A0EE-4965-8DB9-9C98C02505EB}" type="presParOf" srcId="{6C86D62B-2168-465D-84DC-BEA4F0C500F0}" destId="{4457BB5E-EB7E-46D4-9A43-56BA5FFD66B2}" srcOrd="1" destOrd="0" presId="urn:microsoft.com/office/officeart/2008/layout/LinedList"/>
    <dgm:cxn modelId="{A8E2BFC3-9159-47E3-BAE9-584543DD488E}" type="presParOf" srcId="{253511F7-D7E9-4C11-B541-3BBC016399FA}" destId="{82439998-428A-44C9-9081-68563E05724B}" srcOrd="6" destOrd="0" presId="urn:microsoft.com/office/officeart/2008/layout/LinedList"/>
    <dgm:cxn modelId="{98D55314-8901-40B3-8E75-26E4D8C69B43}" type="presParOf" srcId="{253511F7-D7E9-4C11-B541-3BBC016399FA}" destId="{3C537814-356C-4172-8A0D-4F9EA905367C}" srcOrd="7" destOrd="0" presId="urn:microsoft.com/office/officeart/2008/layout/LinedList"/>
    <dgm:cxn modelId="{4CE21B87-CBD8-45E6-8622-8CCB87113843}" type="presParOf" srcId="{3C537814-356C-4172-8A0D-4F9EA905367C}" destId="{1596E7D7-6230-4F24-A5AF-E99167557AFF}" srcOrd="0" destOrd="0" presId="urn:microsoft.com/office/officeart/2008/layout/LinedList"/>
    <dgm:cxn modelId="{AE16E834-72C3-445E-B2ED-20F15BF4EFCB}" type="presParOf" srcId="{3C537814-356C-4172-8A0D-4F9EA905367C}" destId="{0A3F1353-15F9-428F-B7B3-F41D09B2610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0524F-B57A-4B49-9692-1E8FE5B7C615}">
      <dsp:nvSpPr>
        <dsp:cNvPr id="0" name=""/>
        <dsp:cNvSpPr/>
      </dsp:nvSpPr>
      <dsp:spPr>
        <a:xfrm>
          <a:off x="0" y="0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D35C07-4E50-447E-9D6C-B995504D9995}">
      <dsp:nvSpPr>
        <dsp:cNvPr id="0" name=""/>
        <dsp:cNvSpPr/>
      </dsp:nvSpPr>
      <dsp:spPr>
        <a:xfrm>
          <a:off x="0" y="0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Allgemeines zur Franz- Schubert- Schule</a:t>
          </a:r>
        </a:p>
      </dsp:txBody>
      <dsp:txXfrm>
        <a:off x="0" y="0"/>
        <a:ext cx="6713552" cy="1028699"/>
      </dsp:txXfrm>
    </dsp:sp>
    <dsp:sp modelId="{76ED2964-979B-4D82-B57F-1912D901010D}">
      <dsp:nvSpPr>
        <dsp:cNvPr id="0" name=""/>
        <dsp:cNvSpPr/>
      </dsp:nvSpPr>
      <dsp:spPr>
        <a:xfrm>
          <a:off x="0" y="10286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1308AE-0325-4631-A9A3-724C3BEAE22B}">
      <dsp:nvSpPr>
        <dsp:cNvPr id="0" name=""/>
        <dsp:cNvSpPr/>
      </dsp:nvSpPr>
      <dsp:spPr>
        <a:xfrm>
          <a:off x="0" y="10286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Schulbereitschaft &amp; Schuleinschreibung</a:t>
          </a:r>
        </a:p>
      </dsp:txBody>
      <dsp:txXfrm>
        <a:off x="0" y="1028699"/>
        <a:ext cx="6713552" cy="1028699"/>
      </dsp:txXfrm>
    </dsp:sp>
    <dsp:sp modelId="{757F3E20-B558-43F9-88AE-BD5BC40AF84F}">
      <dsp:nvSpPr>
        <dsp:cNvPr id="0" name=""/>
        <dsp:cNvSpPr/>
      </dsp:nvSpPr>
      <dsp:spPr>
        <a:xfrm>
          <a:off x="0" y="20573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91F0446-4DC0-45BC-AD3B-A3514812FECF}">
      <dsp:nvSpPr>
        <dsp:cNvPr id="0" name=""/>
        <dsp:cNvSpPr/>
      </dsp:nvSpPr>
      <dsp:spPr>
        <a:xfrm>
          <a:off x="0" y="20573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Kooperation Kindergarten</a:t>
          </a:r>
        </a:p>
      </dsp:txBody>
      <dsp:txXfrm>
        <a:off x="0" y="2057399"/>
        <a:ext cx="6713552" cy="1028699"/>
      </dsp:txXfrm>
    </dsp:sp>
    <dsp:sp modelId="{82439998-428A-44C9-9081-68563E05724B}">
      <dsp:nvSpPr>
        <dsp:cNvPr id="0" name=""/>
        <dsp:cNvSpPr/>
      </dsp:nvSpPr>
      <dsp:spPr>
        <a:xfrm>
          <a:off x="0" y="3086099"/>
          <a:ext cx="6713552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96E7D7-6230-4F24-A5AF-E99167557AFF}">
      <dsp:nvSpPr>
        <dsp:cNvPr id="0" name=""/>
        <dsp:cNvSpPr/>
      </dsp:nvSpPr>
      <dsp:spPr>
        <a:xfrm>
          <a:off x="0" y="3086099"/>
          <a:ext cx="6713552" cy="1028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Ganztagsschule &amp; Betreuungsmöglichkeiten</a:t>
          </a:r>
        </a:p>
      </dsp:txBody>
      <dsp:txXfrm>
        <a:off x="0" y="3086099"/>
        <a:ext cx="6713552" cy="102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7D8A9-2356-43C6-A0B9-8208ACAE09EE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D273-50A5-41FB-A073-DE4C04BA5F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342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237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62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37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8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617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29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5747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228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49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29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85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F5894-1AA0-412F-B17C-CCB3EB3FB412}" type="datetimeFigureOut">
              <a:rPr lang="de-DE" smtClean="0"/>
              <a:t>30.03.2026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5F78E1-10EB-4BDB-88AA-2198465FBF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53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ssa-franz-schubert-schule@stjg.de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F88EDB6-2A17-20A4-7D9A-3141C8795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pPr algn="l"/>
            <a:r>
              <a:rPr lang="de-DE" sz="4600" b="1"/>
              <a:t>Willkommen an der Franz-Schubert-Schule</a:t>
            </a:r>
            <a:endParaRPr lang="de-DE" sz="460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B069ED-661F-A0D1-D9B0-314BB78FC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marL="0" indent="0" algn="l" rtl="0" eaLnBrk="1" latinLnBrk="0" hangingPunct="1">
              <a:spcBef>
                <a:spcPts val="1000"/>
              </a:spcBef>
              <a:buNone/>
            </a:pPr>
            <a:r>
              <a:rPr lang="de-DE" b="1">
                <a:effectLst/>
                <a:latin typeface="Arial" panose="020B0604020202020204" pitchFamily="34" charset="0"/>
              </a:rPr>
              <a:t>Informationsabend zur Schulanmeldung</a:t>
            </a:r>
            <a:endParaRPr lang="de-DE">
              <a:effectLst/>
              <a:latin typeface="Arial" panose="020B0604020202020204" pitchFamily="34" charset="0"/>
            </a:endParaRPr>
          </a:p>
          <a:p>
            <a:pPr marL="0" indent="0" algn="l" rtl="0" eaLnBrk="1" latinLnBrk="0" hangingPunct="1">
              <a:spcBef>
                <a:spcPts val="1000"/>
              </a:spcBef>
              <a:buNone/>
            </a:pPr>
            <a:r>
              <a:rPr lang="de-DE">
                <a:effectLst/>
                <a:latin typeface="Arial" panose="020B0604020202020204" pitchFamily="34" charset="0"/>
              </a:rPr>
              <a:t>​</a:t>
            </a:r>
            <a:endParaRPr lang="de-DE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3616F3E-4B6C-7391-31D0-E4C40BB51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301"/>
          <a:stretch>
            <a:fillRect/>
          </a:stretch>
        </p:blipFill>
        <p:spPr>
          <a:xfrm>
            <a:off x="5477994" y="640080"/>
            <a:ext cx="556722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3C887A2-D0BE-6802-A1CB-3F59938A4E5B}"/>
              </a:ext>
            </a:extLst>
          </p:cNvPr>
          <p:cNvSpPr txBox="1"/>
          <p:nvPr/>
        </p:nvSpPr>
        <p:spPr>
          <a:xfrm>
            <a:off x="621792" y="1161288"/>
            <a:ext cx="3602736" cy="452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Kooperation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Kindergarten-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Grundschule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157C7FEE-05F8-41C9-75FB-1FE1F2AB0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41732"/>
            <a:ext cx="5044440" cy="748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0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9DF04A-E75F-08E7-89A8-D074F0575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kern="1200">
                <a:latin typeface="+mj-lt"/>
                <a:ea typeface="+mj-ea"/>
                <a:cs typeface="+mj-cs"/>
              </a:rPr>
              <a:t>Mögliche Empfehlungen</a:t>
            </a:r>
          </a:p>
        </p:txBody>
      </p:sp>
      <p:sp>
        <p:nvSpPr>
          <p:cNvPr id="2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015196-A6A8-F901-3E87-388C8AB4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5257800" cy="425196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r>
              <a:rPr lang="en-US" sz="2200" b="1" dirty="0"/>
              <a:t>für </a:t>
            </a:r>
            <a:r>
              <a:rPr lang="en-US" sz="2200" b="1" dirty="0" err="1"/>
              <a:t>schulpflichtige</a:t>
            </a:r>
            <a:r>
              <a:rPr lang="en-US" sz="2200" b="1" dirty="0"/>
              <a:t> Kinder:</a:t>
            </a:r>
          </a:p>
          <a:p>
            <a:pPr>
              <a:defRPr/>
            </a:pPr>
            <a:r>
              <a:rPr lang="en-US" sz="2200" dirty="0" err="1"/>
              <a:t>Einschulung</a:t>
            </a:r>
            <a:r>
              <a:rPr lang="en-US" sz="2200" dirty="0"/>
              <a:t> </a:t>
            </a:r>
          </a:p>
          <a:p>
            <a:pPr>
              <a:defRPr/>
            </a:pPr>
            <a:r>
              <a:rPr lang="en-US" sz="2200" dirty="0" err="1"/>
              <a:t>Grundschul-Förderklasse</a:t>
            </a:r>
            <a:r>
              <a:rPr lang="en-US" sz="2200" dirty="0"/>
              <a:t> (</a:t>
            </a:r>
            <a:r>
              <a:rPr lang="en-US" sz="2200" dirty="0" err="1"/>
              <a:t>Zurückstellung</a:t>
            </a:r>
            <a:r>
              <a:rPr lang="en-US" sz="2200" dirty="0"/>
              <a:t>)</a:t>
            </a:r>
          </a:p>
          <a:p>
            <a:pPr>
              <a:defRPr/>
            </a:pPr>
            <a:r>
              <a:rPr lang="en-US" sz="2200" dirty="0" err="1"/>
              <a:t>Verbleib</a:t>
            </a:r>
            <a:r>
              <a:rPr lang="en-US" sz="2200" dirty="0"/>
              <a:t> </a:t>
            </a:r>
            <a:r>
              <a:rPr lang="en-US" sz="2200" dirty="0" err="1"/>
              <a:t>im</a:t>
            </a:r>
            <a:r>
              <a:rPr lang="en-US" sz="2200" dirty="0"/>
              <a:t> Kindergarten (</a:t>
            </a:r>
            <a:r>
              <a:rPr lang="en-US" sz="2200" dirty="0" err="1"/>
              <a:t>Zurückstellung</a:t>
            </a:r>
            <a:r>
              <a:rPr lang="en-US" sz="2200" dirty="0"/>
              <a:t>)</a:t>
            </a:r>
          </a:p>
          <a:p>
            <a:pPr marL="0">
              <a:defRPr/>
            </a:pPr>
            <a:r>
              <a:rPr lang="en-US" sz="2200" dirty="0"/>
              <a:t>       Frist </a:t>
            </a:r>
            <a:r>
              <a:rPr lang="en-US" sz="2200" dirty="0" err="1"/>
              <a:t>Zurückstellung</a:t>
            </a:r>
            <a:r>
              <a:rPr lang="en-US" sz="2200" dirty="0"/>
              <a:t>: 5 </a:t>
            </a:r>
            <a:r>
              <a:rPr lang="en-US" sz="2200" dirty="0" err="1"/>
              <a:t>Wochen</a:t>
            </a:r>
            <a:r>
              <a:rPr lang="en-US" sz="2200" dirty="0"/>
              <a:t> </a:t>
            </a:r>
            <a:r>
              <a:rPr lang="en-US" sz="2200" dirty="0" err="1"/>
              <a:t>vor</a:t>
            </a:r>
            <a:r>
              <a:rPr lang="en-US" sz="2200" dirty="0"/>
              <a:t> </a:t>
            </a:r>
            <a:r>
              <a:rPr lang="en-US" sz="2200" dirty="0" err="1"/>
              <a:t>Schuljahresende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8CEBCE-8A28-C8B8-F062-F1D9ABD56D74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000" b="1"/>
              <a:t>für Kann-Kinder:</a:t>
            </a:r>
          </a:p>
          <a:p>
            <a:pPr>
              <a:spcAft>
                <a:spcPts val="600"/>
              </a:spcAft>
              <a:defRPr/>
            </a:pPr>
            <a:r>
              <a:rPr lang="en-US" sz="2000"/>
              <a:t>Einschulung</a:t>
            </a:r>
          </a:p>
          <a:p>
            <a:pPr>
              <a:spcAft>
                <a:spcPts val="600"/>
              </a:spcAft>
              <a:defRPr/>
            </a:pPr>
            <a:r>
              <a:rPr lang="en-US" sz="2000"/>
              <a:t>Verbleib im Kindergarten</a:t>
            </a:r>
          </a:p>
          <a:p>
            <a:pPr>
              <a:spcAft>
                <a:spcPts val="600"/>
              </a:spcAft>
              <a:defRPr/>
            </a:pPr>
            <a:r>
              <a:rPr lang="en-US" sz="2000" u="sng"/>
              <a:t>Keine</a:t>
            </a:r>
            <a:r>
              <a:rPr lang="en-US" sz="2000"/>
              <a:t> Grundschul-Förderklasse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387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4F69AC-0BB7-0DA4-E45A-2758403D9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Inklusion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6807B-F096-F2E9-8E1A-9400AC50E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457200" indent="-457200">
              <a:defRPr/>
            </a:pPr>
            <a:r>
              <a:rPr lang="de-DE" sz="2200"/>
              <a:t>frühzeitig beantragen</a:t>
            </a:r>
          </a:p>
          <a:p>
            <a:pPr marL="457200" indent="-457200">
              <a:defRPr/>
            </a:pPr>
            <a:r>
              <a:rPr lang="de-DE" sz="2200"/>
              <a:t>Fr. Lindauer, SBBZ Lernen</a:t>
            </a:r>
          </a:p>
          <a:p>
            <a:pPr marL="457200" indent="-457200">
              <a:defRPr/>
            </a:pPr>
            <a:r>
              <a:rPr lang="de-DE" sz="2200"/>
              <a:t>auf 1-2 Jahre befristet </a:t>
            </a:r>
          </a:p>
          <a:p>
            <a:pPr marL="457200" indent="-457200">
              <a:defRPr/>
            </a:pPr>
            <a:r>
              <a:rPr lang="de-DE" sz="2200"/>
              <a:t>Unterstützungsmöglichkeit</a:t>
            </a:r>
          </a:p>
          <a:p>
            <a:endParaRPr lang="de-DE" sz="22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E0DB3-99E7-7617-7460-8496BBD2749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56" r="17629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91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98FB92-10AC-737D-A547-9285CC9AA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Schulberzirksregelung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25F067-9737-6CFA-3E2D-7F0B951D7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marL="457200" indent="-457200">
              <a:defRPr/>
            </a:pPr>
            <a:r>
              <a:rPr lang="de-DE" sz="2000" dirty="0"/>
              <a:t>Anmeldung immer an zuständiger Schule (Bezirk)</a:t>
            </a:r>
          </a:p>
          <a:p>
            <a:pPr marL="457200" indent="-457200">
              <a:defRPr/>
            </a:pPr>
            <a:endParaRPr lang="de-DE" sz="2000" dirty="0"/>
          </a:p>
          <a:p>
            <a:pPr marL="457200" indent="-457200"/>
            <a:r>
              <a:rPr lang="de-DE" sz="2000" dirty="0"/>
              <a:t>In Ausnahmefällen: 	Antrag auf Schulbezirkswechsel (z.B. Bau und Umzug geplant)</a:t>
            </a:r>
          </a:p>
          <a:p>
            <a:endParaRPr lang="de-DE" sz="2000" dirty="0"/>
          </a:p>
          <a:p>
            <a:pPr marL="457200" indent="-457200"/>
            <a:r>
              <a:rPr lang="de-DE" sz="2000" dirty="0"/>
              <a:t>Formular; Frist: 3. Februar </a:t>
            </a:r>
          </a:p>
          <a:p>
            <a:pPr marL="457200" indent="-457200">
              <a:defRPr/>
            </a:pPr>
            <a:r>
              <a:rPr lang="de-DE" sz="2000" dirty="0"/>
              <a:t>Kinder, die Kitas außerhalb des Bezirks besuchen: </a:t>
            </a:r>
          </a:p>
          <a:p>
            <a:pPr marL="1200150" lvl="1" indent="-457200">
              <a:defRPr/>
            </a:pPr>
            <a:r>
              <a:rPr lang="de-DE" sz="2000" dirty="0"/>
              <a:t>Koop in der Regel an bezirksmäßig zuständiger Schule, Austausch des Bogens</a:t>
            </a:r>
          </a:p>
          <a:p>
            <a:pPr marL="1200150" lvl="1" indent="-457200">
              <a:defRPr/>
            </a:pPr>
            <a:r>
              <a:rPr lang="de-DE" sz="2000" dirty="0"/>
              <a:t>Rallye, zur Schnupperstunde und zum Besuch herzlich eingeladen, in Elternverantwortung  (genauere Infos folgen im Mai-Brief)</a:t>
            </a:r>
          </a:p>
        </p:txBody>
      </p:sp>
    </p:spTree>
    <p:extLst>
      <p:ext uri="{BB962C8B-B14F-4D97-AF65-F5344CB8AC3E}">
        <p14:creationId xmlns:p14="http://schemas.microsoft.com/office/powerpoint/2010/main" val="3420661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DAA6B1-BCF6-1305-491E-44C89630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rgbClr val="FFFFFF"/>
                </a:solidFill>
                <a:latin typeface="Arial" charset="0"/>
              </a:rPr>
              <a:t>Kinder für die Schule </a:t>
            </a:r>
            <a:br>
              <a:rPr lang="de-DE" dirty="0">
                <a:solidFill>
                  <a:srgbClr val="FFFFFF"/>
                </a:solidFill>
                <a:latin typeface="Arial" charset="0"/>
              </a:rPr>
            </a:br>
            <a:r>
              <a:rPr lang="de-DE" dirty="0">
                <a:solidFill>
                  <a:srgbClr val="FFFFFF"/>
                </a:solidFill>
                <a:latin typeface="Arial" charset="0"/>
              </a:rPr>
              <a:t>stark machen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53DC8A-EC92-A368-7302-C28F466D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5"/>
            <a:ext cx="6906491" cy="1283114"/>
          </a:xfrm>
        </p:spPr>
        <p:txBody>
          <a:bodyPr anchor="ctr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dirty="0">
                <a:latin typeface="Arial" panose="020B0604020202020204" pitchFamily="34" charset="0"/>
              </a:rPr>
              <a:t>Schulbereitschaft: 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r>
              <a:rPr lang="de-DE" altLang="de-DE" dirty="0">
                <a:latin typeface="Arial" panose="020B0604020202020204" pitchFamily="34" charset="0"/>
              </a:rPr>
              <a:t>Betrachtung des Kindes in seiner Gesamtpersönlichkeit</a:t>
            </a:r>
          </a:p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8873FA5-ACB2-3651-CEDE-B68C20A33889}"/>
              </a:ext>
            </a:extLst>
          </p:cNvPr>
          <p:cNvSpPr/>
          <p:nvPr/>
        </p:nvSpPr>
        <p:spPr>
          <a:xfrm>
            <a:off x="4254818" y="3469004"/>
            <a:ext cx="2057400" cy="3069908"/>
          </a:xfrm>
          <a:custGeom>
            <a:avLst/>
            <a:gdLst/>
            <a:ahLst/>
            <a:cxnLst/>
            <a:rect l="0" t="0" r="0" b="0"/>
            <a:pathLst>
              <a:path w="2057400" h="4057650">
                <a:moveTo>
                  <a:pt x="2057400" y="2000250"/>
                </a:moveTo>
                <a:lnTo>
                  <a:pt x="2057400" y="0"/>
                </a:lnTo>
                <a:lnTo>
                  <a:pt x="0" y="0"/>
                </a:lnTo>
                <a:lnTo>
                  <a:pt x="0" y="2000250"/>
                </a:lnTo>
                <a:moveTo>
                  <a:pt x="2057400" y="2000250"/>
                </a:moveTo>
                <a:lnTo>
                  <a:pt x="2057400" y="3057525"/>
                </a:lnTo>
                <a:cubicBezTo>
                  <a:pt x="2057400" y="3609878"/>
                  <a:pt x="1609628" y="4057650"/>
                  <a:pt x="1057275" y="4057650"/>
                </a:cubicBezTo>
                <a:lnTo>
                  <a:pt x="1000125" y="4057650"/>
                </a:lnTo>
                <a:cubicBezTo>
                  <a:pt x="447771" y="4057650"/>
                  <a:pt x="0" y="3609878"/>
                  <a:pt x="0" y="3057525"/>
                </a:cubicBezTo>
                <a:lnTo>
                  <a:pt x="0" y="2000250"/>
                </a:lnTo>
              </a:path>
            </a:pathLst>
          </a:custGeom>
          <a:noFill/>
          <a:ln w="14287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A623DF9E-BD52-B008-0930-8840317F412B}"/>
              </a:ext>
            </a:extLst>
          </p:cNvPr>
          <p:cNvSpPr/>
          <p:nvPr/>
        </p:nvSpPr>
        <p:spPr>
          <a:xfrm>
            <a:off x="6540818" y="3469004"/>
            <a:ext cx="2057400" cy="3069908"/>
          </a:xfrm>
          <a:custGeom>
            <a:avLst/>
            <a:gdLst/>
            <a:ahLst/>
            <a:cxnLst/>
            <a:rect l="0" t="0" r="0" b="0"/>
            <a:pathLst>
              <a:path w="2057400" h="4057650">
                <a:moveTo>
                  <a:pt x="2057400" y="2000250"/>
                </a:moveTo>
                <a:lnTo>
                  <a:pt x="2057400" y="0"/>
                </a:lnTo>
                <a:lnTo>
                  <a:pt x="0" y="0"/>
                </a:lnTo>
                <a:lnTo>
                  <a:pt x="0" y="2000250"/>
                </a:lnTo>
                <a:moveTo>
                  <a:pt x="2057400" y="2000250"/>
                </a:moveTo>
                <a:lnTo>
                  <a:pt x="2057400" y="3057525"/>
                </a:lnTo>
                <a:cubicBezTo>
                  <a:pt x="2057400" y="3609878"/>
                  <a:pt x="1609628" y="4057650"/>
                  <a:pt x="1057275" y="4057650"/>
                </a:cubicBezTo>
                <a:lnTo>
                  <a:pt x="1000125" y="4057650"/>
                </a:lnTo>
                <a:cubicBezTo>
                  <a:pt x="447771" y="4057650"/>
                  <a:pt x="0" y="3609878"/>
                  <a:pt x="0" y="3057525"/>
                </a:cubicBezTo>
                <a:lnTo>
                  <a:pt x="0" y="2000250"/>
                </a:lnTo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694D229B-E705-5B4D-6DF9-9167163D12EF}"/>
              </a:ext>
            </a:extLst>
          </p:cNvPr>
          <p:cNvSpPr/>
          <p:nvPr/>
        </p:nvSpPr>
        <p:spPr>
          <a:xfrm>
            <a:off x="8826818" y="3469004"/>
            <a:ext cx="2057400" cy="3069908"/>
          </a:xfrm>
          <a:custGeom>
            <a:avLst/>
            <a:gdLst/>
            <a:ahLst/>
            <a:cxnLst/>
            <a:rect l="0" t="0" r="0" b="0"/>
            <a:pathLst>
              <a:path w="2057400" h="4057650">
                <a:moveTo>
                  <a:pt x="2057400" y="2000250"/>
                </a:moveTo>
                <a:lnTo>
                  <a:pt x="2057400" y="0"/>
                </a:lnTo>
                <a:lnTo>
                  <a:pt x="0" y="0"/>
                </a:lnTo>
                <a:lnTo>
                  <a:pt x="0" y="2000250"/>
                </a:lnTo>
                <a:moveTo>
                  <a:pt x="2057400" y="2000250"/>
                </a:moveTo>
                <a:lnTo>
                  <a:pt x="2057400" y="3057525"/>
                </a:lnTo>
                <a:cubicBezTo>
                  <a:pt x="2057400" y="3609878"/>
                  <a:pt x="1609628" y="4057650"/>
                  <a:pt x="1057275" y="4057650"/>
                </a:cubicBezTo>
                <a:lnTo>
                  <a:pt x="1000125" y="4057650"/>
                </a:lnTo>
                <a:cubicBezTo>
                  <a:pt x="447771" y="4057650"/>
                  <a:pt x="0" y="3609878"/>
                  <a:pt x="0" y="3057525"/>
                </a:cubicBezTo>
                <a:lnTo>
                  <a:pt x="0" y="2000250"/>
                </a:lnTo>
              </a:path>
            </a:pathLst>
          </a:custGeom>
          <a:noFill/>
          <a:ln w="14287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09FE4D6-2269-DB47-0B1C-0260D786A76D}"/>
              </a:ext>
            </a:extLst>
          </p:cNvPr>
          <p:cNvSpPr txBox="1"/>
          <p:nvPr/>
        </p:nvSpPr>
        <p:spPr>
          <a:xfrm>
            <a:off x="6332013" y="2959415"/>
            <a:ext cx="2475038" cy="2769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lang="de-DE" sz="1800" b="1" dirty="0">
                <a:solidFill>
                  <a:srgbClr val="484848"/>
                </a:solidFill>
                <a:latin typeface="Roboto"/>
              </a:rPr>
              <a:t>3 </a:t>
            </a:r>
            <a:r>
              <a:rPr sz="1800" b="1" dirty="0" err="1">
                <a:solidFill>
                  <a:srgbClr val="484848"/>
                </a:solidFill>
                <a:latin typeface="Roboto"/>
              </a:rPr>
              <a:t>Entwicklungsbereiche</a:t>
            </a:r>
            <a:endParaRPr sz="1800" b="1" dirty="0">
              <a:solidFill>
                <a:srgbClr val="484848"/>
              </a:solidFill>
              <a:latin typeface="Roboto"/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2A4C7E0C-B71B-CA51-409A-19545C13CB70}"/>
              </a:ext>
            </a:extLst>
          </p:cNvPr>
          <p:cNvSpPr txBox="1"/>
          <p:nvPr/>
        </p:nvSpPr>
        <p:spPr>
          <a:xfrm>
            <a:off x="4502420" y="3694271"/>
            <a:ext cx="1600676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0" dirty="0" err="1">
                <a:solidFill>
                  <a:srgbClr val="E0CB15"/>
                </a:solidFill>
                <a:latin typeface="Roboto"/>
              </a:rPr>
              <a:t>Körperlicher</a:t>
            </a:r>
            <a:r>
              <a:rPr sz="1500" b="0" dirty="0">
                <a:solidFill>
                  <a:srgbClr val="E0CB15"/>
                </a:solidFill>
                <a:latin typeface="Roboto"/>
              </a:rPr>
              <a:t>
</a:t>
            </a:r>
            <a:r>
              <a:rPr sz="1500" b="0" dirty="0" err="1">
                <a:solidFill>
                  <a:srgbClr val="E0CB15"/>
                </a:solidFill>
                <a:latin typeface="Roboto"/>
              </a:rPr>
              <a:t>Entwicklungsstand</a:t>
            </a:r>
            <a:endParaRPr sz="1500" b="0" dirty="0">
              <a:solidFill>
                <a:srgbClr val="E0CB15"/>
              </a:solidFill>
              <a:latin typeface="Roboto"/>
            </a:endParaRPr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CBA1352D-762E-E693-D64A-CE9DF590FCFD}"/>
              </a:ext>
            </a:extLst>
          </p:cNvPr>
          <p:cNvSpPr txBox="1"/>
          <p:nvPr/>
        </p:nvSpPr>
        <p:spPr>
          <a:xfrm>
            <a:off x="6769132" y="3694271"/>
            <a:ext cx="1600676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0" dirty="0" err="1">
                <a:solidFill>
                  <a:srgbClr val="DE8431"/>
                </a:solidFill>
                <a:latin typeface="Roboto"/>
              </a:rPr>
              <a:t>Geistig-kognitiver</a:t>
            </a:r>
            <a:r>
              <a:rPr sz="1500" b="0" dirty="0">
                <a:solidFill>
                  <a:srgbClr val="DE8431"/>
                </a:solidFill>
                <a:latin typeface="Roboto"/>
              </a:rPr>
              <a:t>
</a:t>
            </a:r>
            <a:r>
              <a:rPr sz="1500" b="0" dirty="0" err="1">
                <a:solidFill>
                  <a:srgbClr val="DE8431"/>
                </a:solidFill>
                <a:latin typeface="Roboto"/>
              </a:rPr>
              <a:t>Entwicklungsstand</a:t>
            </a:r>
            <a:endParaRPr sz="1500" b="0" dirty="0">
              <a:solidFill>
                <a:srgbClr val="DE8431"/>
              </a:solidFill>
              <a:latin typeface="Roboto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91BD3358-6751-643E-2896-38CFBCAC2D3D}"/>
              </a:ext>
            </a:extLst>
          </p:cNvPr>
          <p:cNvSpPr txBox="1"/>
          <p:nvPr/>
        </p:nvSpPr>
        <p:spPr>
          <a:xfrm>
            <a:off x="9074436" y="3694271"/>
            <a:ext cx="1610039" cy="4572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500" b="0" dirty="0" err="1">
                <a:solidFill>
                  <a:srgbClr val="E55753"/>
                </a:solidFill>
                <a:latin typeface="Roboto"/>
              </a:rPr>
              <a:t>Sozial-emotionaler</a:t>
            </a:r>
            <a:r>
              <a:rPr sz="1500" b="0" dirty="0">
                <a:solidFill>
                  <a:srgbClr val="E55753"/>
                </a:solidFill>
                <a:latin typeface="Roboto"/>
              </a:rPr>
              <a:t>
</a:t>
            </a:r>
            <a:r>
              <a:rPr sz="1500" b="0" dirty="0" err="1">
                <a:solidFill>
                  <a:srgbClr val="E55753"/>
                </a:solidFill>
                <a:latin typeface="Roboto"/>
              </a:rPr>
              <a:t>Entwicklungsstand</a:t>
            </a:r>
            <a:endParaRPr sz="1500" b="0" dirty="0">
              <a:solidFill>
                <a:srgbClr val="E55753"/>
              </a:solidFill>
              <a:latin typeface="Roboto"/>
            </a:endParaRP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87CFDEE2-85E1-7D17-B7AB-10ED5C3B166C}"/>
              </a:ext>
            </a:extLst>
          </p:cNvPr>
          <p:cNvSpPr txBox="1"/>
          <p:nvPr/>
        </p:nvSpPr>
        <p:spPr>
          <a:xfrm>
            <a:off x="6812785" y="4300656"/>
            <a:ext cx="1557023" cy="51244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t">
            <a:spAutoFit/>
          </a:bodyPr>
          <a:lstStyle/>
          <a:p>
            <a:pPr algn="ctr"/>
            <a:r>
              <a:rPr sz="1100" b="0" dirty="0">
                <a:solidFill>
                  <a:srgbClr val="484848"/>
                </a:solidFill>
                <a:latin typeface="Roboto"/>
              </a:rPr>
              <a:t>z. B. Denken, 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Lernen</a:t>
            </a:r>
            <a:r>
              <a:rPr sz="1100" b="0" dirty="0">
                <a:solidFill>
                  <a:srgbClr val="484848"/>
                </a:solidFill>
                <a:latin typeface="Roboto"/>
              </a:rPr>
              <a:t> und
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Problemlösung</a:t>
            </a:r>
            <a:r>
              <a:rPr sz="1100" b="0" dirty="0">
                <a:solidFill>
                  <a:srgbClr val="484848"/>
                </a:solidFill>
                <a:latin typeface="Roboto"/>
              </a:rPr>
              <a:t>.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F7432039-3EBD-F6A2-9C24-ED4419383EE6}"/>
              </a:ext>
            </a:extLst>
          </p:cNvPr>
          <p:cNvSpPr txBox="1"/>
          <p:nvPr/>
        </p:nvSpPr>
        <p:spPr>
          <a:xfrm>
            <a:off x="8870185" y="4213026"/>
            <a:ext cx="2014033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lang="de-DE" sz="1100" b="0" dirty="0">
                <a:solidFill>
                  <a:srgbClr val="484848"/>
                </a:solidFill>
                <a:latin typeface="Roboto"/>
              </a:rPr>
              <a:t>z.B. 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Emotionen</a:t>
            </a:r>
            <a:r>
              <a:rPr sz="1100" b="0" dirty="0">
                <a:solidFill>
                  <a:srgbClr val="484848"/>
                </a:solidFill>
                <a:latin typeface="Roboto"/>
              </a:rPr>
              <a:t> verstehen
</a:t>
            </a:r>
            <a:r>
              <a:rPr lang="de-DE" sz="1100" b="0" dirty="0">
                <a:solidFill>
                  <a:srgbClr val="484848"/>
                </a:solidFill>
                <a:latin typeface="Roboto"/>
              </a:rPr>
              <a:t>&amp; 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regulieren</a:t>
            </a:r>
            <a:r>
              <a:rPr sz="1100" b="0" dirty="0">
                <a:solidFill>
                  <a:srgbClr val="484848"/>
                </a:solidFill>
                <a:latin typeface="Roboto"/>
              </a:rPr>
              <a:t>,
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Beziehungen</a:t>
            </a:r>
            <a:r>
              <a:rPr sz="1100" b="0" dirty="0">
                <a:solidFill>
                  <a:srgbClr val="484848"/>
                </a:solidFill>
                <a:latin typeface="Roboto"/>
              </a:rPr>
              <a:t>
</a:t>
            </a:r>
            <a:r>
              <a:rPr sz="1100" b="0" dirty="0" err="1">
                <a:solidFill>
                  <a:srgbClr val="484848"/>
                </a:solidFill>
                <a:latin typeface="Roboto"/>
              </a:rPr>
              <a:t>aufzubauen</a:t>
            </a:r>
            <a:r>
              <a:rPr lang="de-DE" sz="1100" b="0" dirty="0">
                <a:solidFill>
                  <a:srgbClr val="484848"/>
                </a:solidFill>
                <a:latin typeface="Roboto"/>
              </a:rPr>
              <a:t>…</a:t>
            </a:r>
            <a:endParaRPr sz="1100" b="0" dirty="0">
              <a:solidFill>
                <a:srgbClr val="484848"/>
              </a:solidFill>
              <a:latin typeface="Roboto"/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6373A8F8-F5EB-111F-38CA-C34DE4E6D426}"/>
              </a:ext>
            </a:extLst>
          </p:cNvPr>
          <p:cNvSpPr/>
          <p:nvPr/>
        </p:nvSpPr>
        <p:spPr>
          <a:xfrm>
            <a:off x="4712018" y="4938712"/>
            <a:ext cx="1121568" cy="1019179"/>
          </a:xfrm>
          <a:custGeom>
            <a:avLst/>
            <a:gdLst/>
            <a:ahLst/>
            <a:cxnLst/>
            <a:rect l="0" t="0" r="0" b="0"/>
            <a:pathLst>
              <a:path w="1121568" h="1019179">
                <a:moveTo>
                  <a:pt x="740568" y="371474"/>
                </a:moveTo>
                <a:cubicBezTo>
                  <a:pt x="808958" y="371474"/>
                  <a:pt x="864393" y="316035"/>
                  <a:pt x="864393" y="247649"/>
                </a:cubicBezTo>
                <a:cubicBezTo>
                  <a:pt x="864393" y="179262"/>
                  <a:pt x="808958" y="123824"/>
                  <a:pt x="740568" y="123824"/>
                </a:cubicBezTo>
                <a:cubicBezTo>
                  <a:pt x="672184" y="123824"/>
                  <a:pt x="616743" y="179262"/>
                  <a:pt x="616743" y="247649"/>
                </a:cubicBezTo>
                <a:cubicBezTo>
                  <a:pt x="616743" y="316035"/>
                  <a:pt x="672184" y="371474"/>
                  <a:pt x="740568" y="371474"/>
                </a:cubicBezTo>
                <a:close/>
                <a:moveTo>
                  <a:pt x="0" y="0"/>
                </a:moveTo>
                <a:moveTo>
                  <a:pt x="540543" y="557217"/>
                </a:moveTo>
                <a:lnTo>
                  <a:pt x="502443" y="538167"/>
                </a:lnTo>
                <a:cubicBezTo>
                  <a:pt x="492918" y="533404"/>
                  <a:pt x="478631" y="538167"/>
                  <a:pt x="469104" y="547692"/>
                </a:cubicBezTo>
                <a:lnTo>
                  <a:pt x="445292" y="590554"/>
                </a:lnTo>
                <a:cubicBezTo>
                  <a:pt x="431004" y="614367"/>
                  <a:pt x="407192" y="628654"/>
                  <a:pt x="383379" y="628654"/>
                </a:cubicBezTo>
                <a:cubicBezTo>
                  <a:pt x="373854" y="628654"/>
                  <a:pt x="359567" y="623892"/>
                  <a:pt x="350042" y="619129"/>
                </a:cubicBezTo>
                <a:cubicBezTo>
                  <a:pt x="316704" y="600079"/>
                  <a:pt x="302417" y="557217"/>
                  <a:pt x="316704" y="523879"/>
                </a:cubicBezTo>
                <a:lnTo>
                  <a:pt x="340517" y="481017"/>
                </a:lnTo>
                <a:cubicBezTo>
                  <a:pt x="359567" y="442915"/>
                  <a:pt x="392904" y="409578"/>
                  <a:pt x="435767" y="395290"/>
                </a:cubicBezTo>
                <a:cubicBezTo>
                  <a:pt x="478631" y="385765"/>
                  <a:pt x="526256" y="390528"/>
                  <a:pt x="564356" y="409578"/>
                </a:cubicBezTo>
                <a:lnTo>
                  <a:pt x="669131" y="461965"/>
                </a:lnTo>
                <a:lnTo>
                  <a:pt x="783431" y="519117"/>
                </a:lnTo>
                <a:cubicBezTo>
                  <a:pt x="792956" y="523879"/>
                  <a:pt x="802481" y="523879"/>
                  <a:pt x="812006" y="514354"/>
                </a:cubicBezTo>
                <a:lnTo>
                  <a:pt x="845343" y="476254"/>
                </a:lnTo>
                <a:cubicBezTo>
                  <a:pt x="873918" y="447678"/>
                  <a:pt x="916781" y="447678"/>
                  <a:pt x="945356" y="476254"/>
                </a:cubicBezTo>
                <a:cubicBezTo>
                  <a:pt x="973931" y="504829"/>
                  <a:pt x="973931" y="547692"/>
                  <a:pt x="945356" y="576267"/>
                </a:cubicBezTo>
                <a:lnTo>
                  <a:pt x="912018" y="614367"/>
                </a:lnTo>
                <a:cubicBezTo>
                  <a:pt x="859631" y="666754"/>
                  <a:pt x="783431" y="676279"/>
                  <a:pt x="721518" y="647704"/>
                </a:cubicBezTo>
                <a:lnTo>
                  <a:pt x="669131" y="619129"/>
                </a:lnTo>
                <a:lnTo>
                  <a:pt x="626268" y="695329"/>
                </a:lnTo>
                <a:lnTo>
                  <a:pt x="731043" y="757242"/>
                </a:lnTo>
                <a:cubicBezTo>
                  <a:pt x="759618" y="776292"/>
                  <a:pt x="778668" y="800104"/>
                  <a:pt x="792956" y="828679"/>
                </a:cubicBezTo>
                <a:lnTo>
                  <a:pt x="821531" y="919167"/>
                </a:lnTo>
                <a:cubicBezTo>
                  <a:pt x="835818" y="957267"/>
                  <a:pt x="821531" y="995367"/>
                  <a:pt x="783431" y="1014417"/>
                </a:cubicBezTo>
                <a:cubicBezTo>
                  <a:pt x="773906" y="1019179"/>
                  <a:pt x="764381" y="1019179"/>
                  <a:pt x="754856" y="1019179"/>
                </a:cubicBezTo>
                <a:cubicBezTo>
                  <a:pt x="726281" y="1019179"/>
                  <a:pt x="702468" y="1004892"/>
                  <a:pt x="688181" y="976317"/>
                </a:cubicBezTo>
                <a:lnTo>
                  <a:pt x="659606" y="885829"/>
                </a:lnTo>
                <a:cubicBezTo>
                  <a:pt x="659606" y="881067"/>
                  <a:pt x="654843" y="876304"/>
                  <a:pt x="650081" y="876304"/>
                </a:cubicBezTo>
                <a:lnTo>
                  <a:pt x="564356" y="828679"/>
                </a:lnTo>
                <a:lnTo>
                  <a:pt x="554831" y="857254"/>
                </a:lnTo>
                <a:cubicBezTo>
                  <a:pt x="531018" y="923929"/>
                  <a:pt x="469104" y="966792"/>
                  <a:pt x="397667" y="966792"/>
                </a:cubicBezTo>
                <a:cubicBezTo>
                  <a:pt x="383379" y="966792"/>
                  <a:pt x="369092" y="966792"/>
                  <a:pt x="354804" y="962029"/>
                </a:cubicBezTo>
                <a:lnTo>
                  <a:pt x="326229" y="952504"/>
                </a:lnTo>
                <a:cubicBezTo>
                  <a:pt x="288129" y="942979"/>
                  <a:pt x="264317" y="904879"/>
                  <a:pt x="273842" y="866779"/>
                </a:cubicBezTo>
                <a:cubicBezTo>
                  <a:pt x="283367" y="828679"/>
                  <a:pt x="321467" y="804867"/>
                  <a:pt x="359567" y="814392"/>
                </a:cubicBezTo>
                <a:lnTo>
                  <a:pt x="388142" y="823917"/>
                </a:lnTo>
                <a:cubicBezTo>
                  <a:pt x="397667" y="828679"/>
                  <a:pt x="411954" y="819154"/>
                  <a:pt x="416717" y="809629"/>
                </a:cubicBezTo>
                <a:lnTo>
                  <a:pt x="445292" y="733429"/>
                </a:lnTo>
                <a:moveTo>
                  <a:pt x="1064418" y="923929"/>
                </a:moveTo>
                <a:cubicBezTo>
                  <a:pt x="1121568" y="842967"/>
                  <a:pt x="1121568" y="709617"/>
                  <a:pt x="1064418" y="628654"/>
                </a:cubicBezTo>
                <a:moveTo>
                  <a:pt x="959643" y="819140"/>
                </a:moveTo>
                <a:cubicBezTo>
                  <a:pt x="973931" y="795327"/>
                  <a:pt x="973931" y="757227"/>
                  <a:pt x="959643" y="733415"/>
                </a:cubicBezTo>
                <a:moveTo>
                  <a:pt x="78581" y="923929"/>
                </a:moveTo>
                <a:cubicBezTo>
                  <a:pt x="21431" y="842967"/>
                  <a:pt x="21431" y="709617"/>
                  <a:pt x="78581" y="628654"/>
                </a:cubicBezTo>
                <a:moveTo>
                  <a:pt x="188117" y="819140"/>
                </a:moveTo>
                <a:cubicBezTo>
                  <a:pt x="173830" y="795327"/>
                  <a:pt x="173830" y="757227"/>
                  <a:pt x="188117" y="733415"/>
                </a:cubicBezTo>
              </a:path>
            </a:pathLst>
          </a:custGeom>
          <a:noFill/>
          <a:ln w="14287">
            <a:solidFill>
              <a:srgbClr val="E0CB15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Rounded Rectangle 11">
            <a:extLst>
              <a:ext uri="{FF2B5EF4-FFF2-40B4-BE49-F238E27FC236}">
                <a16:creationId xmlns:a16="http://schemas.microsoft.com/office/drawing/2014/main" id="{33695485-A890-3C26-0862-BA8237AD1055}"/>
              </a:ext>
            </a:extLst>
          </p:cNvPr>
          <p:cNvSpPr/>
          <p:nvPr/>
        </p:nvSpPr>
        <p:spPr>
          <a:xfrm>
            <a:off x="7053739" y="4962287"/>
            <a:ext cx="1063458" cy="1095611"/>
          </a:xfrm>
          <a:custGeom>
            <a:avLst/>
            <a:gdLst/>
            <a:ahLst/>
            <a:cxnLst/>
            <a:rect l="0" t="0" r="0" b="0"/>
            <a:pathLst>
              <a:path w="1063458" h="1095611">
                <a:moveTo>
                  <a:pt x="559593" y="236"/>
                </a:moveTo>
                <a:cubicBezTo>
                  <a:pt x="760507" y="0"/>
                  <a:pt x="938734" y="129132"/>
                  <a:pt x="1001096" y="320123"/>
                </a:cubicBezTo>
                <a:cubicBezTo>
                  <a:pt x="1063458" y="511113"/>
                  <a:pt x="995777" y="720540"/>
                  <a:pt x="833437" y="838913"/>
                </a:cubicBezTo>
                <a:lnTo>
                  <a:pt x="833437" y="1095611"/>
                </a:lnTo>
                <a:lnTo>
                  <a:pt x="357187" y="1095611"/>
                </a:lnTo>
                <a:lnTo>
                  <a:pt x="357187" y="952736"/>
                </a:lnTo>
                <a:lnTo>
                  <a:pt x="303847" y="952736"/>
                </a:lnTo>
                <a:cubicBezTo>
                  <a:pt x="224939" y="952736"/>
                  <a:pt x="160972" y="888769"/>
                  <a:pt x="160972" y="809861"/>
                </a:cubicBezTo>
                <a:lnTo>
                  <a:pt x="160972" y="666986"/>
                </a:lnTo>
                <a:lnTo>
                  <a:pt x="0" y="666986"/>
                </a:lnTo>
                <a:cubicBezTo>
                  <a:pt x="104298" y="353614"/>
                  <a:pt x="164306" y="236"/>
                  <a:pt x="559593" y="236"/>
                </a:cubicBezTo>
                <a:close/>
                <a:moveTo>
                  <a:pt x="511968" y="411240"/>
                </a:moveTo>
                <a:cubicBezTo>
                  <a:pt x="511968" y="444118"/>
                  <a:pt x="538621" y="470771"/>
                  <a:pt x="571499" y="470771"/>
                </a:cubicBezTo>
                <a:cubicBezTo>
                  <a:pt x="604378" y="470771"/>
                  <a:pt x="631031" y="444118"/>
                  <a:pt x="631031" y="411240"/>
                </a:cubicBezTo>
                <a:cubicBezTo>
                  <a:pt x="631031" y="378362"/>
                  <a:pt x="604378" y="351709"/>
                  <a:pt x="571499" y="351709"/>
                </a:cubicBezTo>
                <a:cubicBezTo>
                  <a:pt x="538621" y="351709"/>
                  <a:pt x="511968" y="378362"/>
                  <a:pt x="511968" y="411240"/>
                </a:cubicBezTo>
                <a:moveTo>
                  <a:pt x="621982" y="180735"/>
                </a:moveTo>
                <a:lnTo>
                  <a:pt x="621982" y="180735"/>
                </a:lnTo>
                <a:cubicBezTo>
                  <a:pt x="614874" y="159004"/>
                  <a:pt x="594602" y="144305"/>
                  <a:pt x="571738" y="144305"/>
                </a:cubicBezTo>
                <a:cubicBezTo>
                  <a:pt x="548874" y="144305"/>
                  <a:pt x="528601" y="159004"/>
                  <a:pt x="521493" y="180735"/>
                </a:cubicBezTo>
                <a:lnTo>
                  <a:pt x="504348" y="238361"/>
                </a:lnTo>
                <a:cubicBezTo>
                  <a:pt x="498345" y="258736"/>
                  <a:pt x="477313" y="270724"/>
                  <a:pt x="456723" y="265508"/>
                </a:cubicBezTo>
                <a:lnTo>
                  <a:pt x="398144" y="251696"/>
                </a:lnTo>
                <a:cubicBezTo>
                  <a:pt x="374497" y="244869"/>
                  <a:pt x="349249" y="255109"/>
                  <a:pt x="337038" y="276479"/>
                </a:cubicBezTo>
                <a:cubicBezTo>
                  <a:pt x="324826" y="297849"/>
                  <a:pt x="328822" y="324800"/>
                  <a:pt x="346710" y="341708"/>
                </a:cubicBezTo>
                <a:lnTo>
                  <a:pt x="387667" y="385999"/>
                </a:lnTo>
                <a:cubicBezTo>
                  <a:pt x="401536" y="401257"/>
                  <a:pt x="401536" y="424557"/>
                  <a:pt x="387667" y="439815"/>
                </a:cubicBezTo>
                <a:lnTo>
                  <a:pt x="346710" y="484106"/>
                </a:lnTo>
                <a:cubicBezTo>
                  <a:pt x="331112" y="501226"/>
                  <a:pt x="328343" y="526454"/>
                  <a:pt x="339857" y="546548"/>
                </a:cubicBezTo>
                <a:cubicBezTo>
                  <a:pt x="351370" y="566643"/>
                  <a:pt x="374535" y="577012"/>
                  <a:pt x="397192" y="572213"/>
                </a:cubicBezTo>
                <a:lnTo>
                  <a:pt x="455771" y="558401"/>
                </a:lnTo>
                <a:cubicBezTo>
                  <a:pt x="476361" y="553185"/>
                  <a:pt x="497393" y="565173"/>
                  <a:pt x="503396" y="585548"/>
                </a:cubicBezTo>
                <a:lnTo>
                  <a:pt x="520541" y="643174"/>
                </a:lnTo>
                <a:cubicBezTo>
                  <a:pt x="527152" y="665680"/>
                  <a:pt x="547804" y="681138"/>
                  <a:pt x="571261" y="681138"/>
                </a:cubicBezTo>
                <a:cubicBezTo>
                  <a:pt x="594719" y="681138"/>
                  <a:pt x="615371" y="665680"/>
                  <a:pt x="621982" y="643174"/>
                </a:cubicBezTo>
                <a:lnTo>
                  <a:pt x="637698" y="583643"/>
                </a:lnTo>
                <a:cubicBezTo>
                  <a:pt x="643488" y="563100"/>
                  <a:pt x="664697" y="551011"/>
                  <a:pt x="685323" y="556496"/>
                </a:cubicBezTo>
                <a:lnTo>
                  <a:pt x="743902" y="570308"/>
                </a:lnTo>
                <a:cubicBezTo>
                  <a:pt x="766559" y="575107"/>
                  <a:pt x="789724" y="564738"/>
                  <a:pt x="801237" y="544643"/>
                </a:cubicBezTo>
                <a:cubicBezTo>
                  <a:pt x="812751" y="524549"/>
                  <a:pt x="809982" y="499321"/>
                  <a:pt x="794385" y="482201"/>
                </a:cubicBezTo>
                <a:lnTo>
                  <a:pt x="753903" y="437910"/>
                </a:lnTo>
                <a:cubicBezTo>
                  <a:pt x="739570" y="422834"/>
                  <a:pt x="739570" y="399170"/>
                  <a:pt x="753903" y="384094"/>
                </a:cubicBezTo>
                <a:lnTo>
                  <a:pt x="796289" y="339803"/>
                </a:lnTo>
                <a:cubicBezTo>
                  <a:pt x="811887" y="322683"/>
                  <a:pt x="814656" y="297455"/>
                  <a:pt x="803142" y="277360"/>
                </a:cubicBezTo>
                <a:cubicBezTo>
                  <a:pt x="791629" y="257266"/>
                  <a:pt x="768464" y="246897"/>
                  <a:pt x="745807" y="251696"/>
                </a:cubicBezTo>
                <a:lnTo>
                  <a:pt x="687228" y="265508"/>
                </a:lnTo>
                <a:cubicBezTo>
                  <a:pt x="666602" y="270993"/>
                  <a:pt x="645393" y="258904"/>
                  <a:pt x="639603" y="238361"/>
                </a:cubicBezTo>
                <a:close/>
              </a:path>
            </a:pathLst>
          </a:custGeom>
          <a:noFill/>
          <a:ln w="14287">
            <a:solidFill>
              <a:srgbClr val="DE8431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78BF3286-4A0F-C68C-E1CB-592C3EC19511}"/>
              </a:ext>
            </a:extLst>
          </p:cNvPr>
          <p:cNvSpPr/>
          <p:nvPr/>
        </p:nvSpPr>
        <p:spPr>
          <a:xfrm>
            <a:off x="9284018" y="4938712"/>
            <a:ext cx="1107281" cy="966787"/>
          </a:xfrm>
          <a:custGeom>
            <a:avLst/>
            <a:gdLst/>
            <a:ahLst/>
            <a:cxnLst/>
            <a:rect l="0" t="0" r="0" b="0"/>
            <a:pathLst>
              <a:path w="1107281" h="966787">
                <a:moveTo>
                  <a:pt x="369093" y="366712"/>
                </a:moveTo>
                <a:cubicBezTo>
                  <a:pt x="434850" y="366712"/>
                  <a:pt x="488156" y="313406"/>
                  <a:pt x="488156" y="247650"/>
                </a:cubicBezTo>
                <a:cubicBezTo>
                  <a:pt x="488156" y="181893"/>
                  <a:pt x="434850" y="128587"/>
                  <a:pt x="369093" y="128587"/>
                </a:cubicBezTo>
                <a:cubicBezTo>
                  <a:pt x="303337" y="128587"/>
                  <a:pt x="250031" y="181893"/>
                  <a:pt x="250031" y="247650"/>
                </a:cubicBezTo>
                <a:cubicBezTo>
                  <a:pt x="250031" y="313406"/>
                  <a:pt x="303337" y="366712"/>
                  <a:pt x="369093" y="366712"/>
                </a:cubicBezTo>
                <a:close/>
                <a:moveTo>
                  <a:pt x="753665" y="366712"/>
                </a:moveTo>
                <a:cubicBezTo>
                  <a:pt x="819422" y="366712"/>
                  <a:pt x="872728" y="313406"/>
                  <a:pt x="872728" y="247650"/>
                </a:cubicBezTo>
                <a:cubicBezTo>
                  <a:pt x="872728" y="181893"/>
                  <a:pt x="819422" y="128587"/>
                  <a:pt x="753665" y="128587"/>
                </a:cubicBezTo>
                <a:cubicBezTo>
                  <a:pt x="687909" y="128587"/>
                  <a:pt x="634603" y="181893"/>
                  <a:pt x="634603" y="247650"/>
                </a:cubicBezTo>
                <a:cubicBezTo>
                  <a:pt x="634603" y="313406"/>
                  <a:pt x="687909" y="366712"/>
                  <a:pt x="753665" y="366712"/>
                </a:cubicBezTo>
                <a:close/>
                <a:moveTo>
                  <a:pt x="35718" y="966787"/>
                </a:moveTo>
                <a:lnTo>
                  <a:pt x="116681" y="804862"/>
                </a:lnTo>
                <a:cubicBezTo>
                  <a:pt x="126206" y="785812"/>
                  <a:pt x="126206" y="766762"/>
                  <a:pt x="126206" y="747712"/>
                </a:cubicBezTo>
                <a:lnTo>
                  <a:pt x="111918" y="652462"/>
                </a:lnTo>
                <a:cubicBezTo>
                  <a:pt x="107156" y="623887"/>
                  <a:pt x="116681" y="595312"/>
                  <a:pt x="135731" y="576262"/>
                </a:cubicBezTo>
                <a:lnTo>
                  <a:pt x="235743" y="461962"/>
                </a:lnTo>
                <a:cubicBezTo>
                  <a:pt x="245268" y="452437"/>
                  <a:pt x="259556" y="442912"/>
                  <a:pt x="273843" y="447675"/>
                </a:cubicBezTo>
                <a:cubicBezTo>
                  <a:pt x="288131" y="447675"/>
                  <a:pt x="302418" y="457200"/>
                  <a:pt x="311943" y="466725"/>
                </a:cubicBezTo>
                <a:lnTo>
                  <a:pt x="369093" y="542925"/>
                </a:lnTo>
                <a:cubicBezTo>
                  <a:pt x="388143" y="566737"/>
                  <a:pt x="416718" y="581025"/>
                  <a:pt x="445293" y="581025"/>
                </a:cubicBezTo>
                <a:lnTo>
                  <a:pt x="592931" y="581025"/>
                </a:lnTo>
                <a:cubicBezTo>
                  <a:pt x="616743" y="581025"/>
                  <a:pt x="640556" y="571500"/>
                  <a:pt x="659606" y="552450"/>
                </a:cubicBezTo>
                <a:lnTo>
                  <a:pt x="740568" y="471487"/>
                </a:lnTo>
                <a:cubicBezTo>
                  <a:pt x="750093" y="461962"/>
                  <a:pt x="764381" y="457200"/>
                  <a:pt x="773906" y="457200"/>
                </a:cubicBezTo>
                <a:cubicBezTo>
                  <a:pt x="788193" y="457200"/>
                  <a:pt x="797718" y="461962"/>
                  <a:pt x="807243" y="471487"/>
                </a:cubicBezTo>
                <a:lnTo>
                  <a:pt x="888206" y="561975"/>
                </a:lnTo>
                <a:cubicBezTo>
                  <a:pt x="907256" y="581025"/>
                  <a:pt x="902493" y="609600"/>
                  <a:pt x="883443" y="628650"/>
                </a:cubicBezTo>
                <a:lnTo>
                  <a:pt x="778668" y="719137"/>
                </a:lnTo>
                <a:cubicBezTo>
                  <a:pt x="750093" y="742950"/>
                  <a:pt x="740568" y="785812"/>
                  <a:pt x="750093" y="823912"/>
                </a:cubicBezTo>
                <a:lnTo>
                  <a:pt x="797718" y="952500"/>
                </a:lnTo>
                <a:moveTo>
                  <a:pt x="964406" y="728662"/>
                </a:moveTo>
                <a:lnTo>
                  <a:pt x="964406" y="804862"/>
                </a:lnTo>
                <a:cubicBezTo>
                  <a:pt x="964406" y="833437"/>
                  <a:pt x="978693" y="862012"/>
                  <a:pt x="997743" y="876300"/>
                </a:cubicBezTo>
                <a:lnTo>
                  <a:pt x="1107281" y="966787"/>
                </a:lnTo>
                <a:moveTo>
                  <a:pt x="0" y="0"/>
                </a:moveTo>
                <a:moveTo>
                  <a:pt x="392906" y="962025"/>
                </a:moveTo>
                <a:lnTo>
                  <a:pt x="373856" y="814387"/>
                </a:lnTo>
                <a:cubicBezTo>
                  <a:pt x="369093" y="785812"/>
                  <a:pt x="354806" y="762000"/>
                  <a:pt x="330993" y="747712"/>
                </a:cubicBezTo>
                <a:lnTo>
                  <a:pt x="250031" y="695325"/>
                </a:lnTo>
              </a:path>
            </a:pathLst>
          </a:custGeom>
          <a:noFill/>
          <a:ln w="14287">
            <a:solidFill>
              <a:srgbClr val="E55753"/>
            </a:solidFill>
          </a:ln>
        </p:spPr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AEFE32C1-0F92-9AB2-FF8B-41F12FCCC0B7}"/>
              </a:ext>
            </a:extLst>
          </p:cNvPr>
          <p:cNvSpPr txBox="1"/>
          <p:nvPr/>
        </p:nvSpPr>
        <p:spPr>
          <a:xfrm>
            <a:off x="4502420" y="4343590"/>
            <a:ext cx="1600676" cy="33855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>
            <a:spAutoFit/>
          </a:bodyPr>
          <a:lstStyle/>
          <a:p>
            <a:pPr algn="ctr"/>
            <a:r>
              <a:rPr sz="1100" b="0" dirty="0">
                <a:solidFill>
                  <a:srgbClr val="484848"/>
                </a:solidFill>
                <a:latin typeface="Roboto"/>
              </a:rPr>
              <a:t>z. B. </a:t>
            </a:r>
            <a:r>
              <a:rPr lang="de-DE" sz="1100" b="0" dirty="0">
                <a:solidFill>
                  <a:srgbClr val="484848"/>
                </a:solidFill>
                <a:latin typeface="Roboto"/>
              </a:rPr>
              <a:t>körperliche Gesundheit</a:t>
            </a:r>
            <a:endParaRPr sz="1100" b="0" dirty="0">
              <a:solidFill>
                <a:srgbClr val="484848"/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85592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53D36634-BC53-72F6-8969-95FDB457E0F2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 für die Schule </a:t>
            </a:r>
            <a:b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stark machen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1073BEE-AC5E-603C-CA7A-EF9E2A901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431264"/>
            <a:ext cx="7214616" cy="39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30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4C1CC1B-D89A-EF45-97A2-99E351830353}"/>
              </a:ext>
            </a:extLst>
          </p:cNvPr>
          <p:cNvSpPr txBox="1"/>
          <p:nvPr/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Stuttgarter Bogen zur Einschätzung des Entwicklungsstandes</a:t>
            </a:r>
          </a:p>
        </p:txBody>
      </p:sp>
      <p:sp>
        <p:nvSpPr>
          <p:cNvPr id="68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2CFCB4-2A38-82CF-E4CB-D3449D9A9A1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750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88E0A11-8DB0-8E66-C336-2716E53D0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82" y="4706409"/>
            <a:ext cx="1958014" cy="195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8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75892E-5439-0A04-3293-43A2A812DF4E}"/>
              </a:ext>
            </a:extLst>
          </p:cNvPr>
          <p:cNvSpPr txBox="1"/>
          <p:nvPr/>
        </p:nvSpPr>
        <p:spPr>
          <a:xfrm>
            <a:off x="890338" y="640080"/>
            <a:ext cx="3734014" cy="3566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Der Schulweg</a:t>
            </a:r>
          </a:p>
        </p:txBody>
      </p:sp>
      <p:sp>
        <p:nvSpPr>
          <p:cNvPr id="4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95A0912D-BE5A-77C3-3E53-FBF4FE190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r="13011" b="-2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1569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65F7F7-2FCE-8F01-53DE-15C39342B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EF2D68-6763-DB2E-AFD4-05BC88361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1" y="501345"/>
            <a:ext cx="8728364" cy="6892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 b="1"/>
              <a:t>Stundenplan Halbtagskinder (Kl.1)</a:t>
            </a:r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8303AE22-AE05-905C-CBD9-B1B199080B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342951"/>
              </p:ext>
            </p:extLst>
          </p:nvPr>
        </p:nvGraphicFramePr>
        <p:xfrm>
          <a:off x="1994916" y="2033139"/>
          <a:ext cx="8385008" cy="4069958"/>
        </p:xfrm>
        <a:graphic>
          <a:graphicData uri="http://schemas.openxmlformats.org/drawingml/2006/table">
            <a:tbl>
              <a:tblPr/>
              <a:tblGrid>
                <a:gridCol w="170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8.15 - 9.45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Vesperpause im Zimmer, 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10.00 -11.45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12.00 - 12.45</a:t>
                      </a: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274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7069C-BE0E-0981-8ACE-D3824FF68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</a:rPr>
              <a:t>Stundenplan Ganztagskinder (Kl.1)</a:t>
            </a:r>
            <a:endParaRPr lang="de-DE" dirty="0"/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2BB288E1-BE4C-6163-498B-7723132FE4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907689"/>
              </p:ext>
            </p:extLst>
          </p:nvPr>
        </p:nvGraphicFramePr>
        <p:xfrm>
          <a:off x="1994916" y="2033139"/>
          <a:ext cx="8385008" cy="4069958"/>
        </p:xfrm>
        <a:graphic>
          <a:graphicData uri="http://schemas.openxmlformats.org/drawingml/2006/table">
            <a:tbl>
              <a:tblPr/>
              <a:tblGrid>
                <a:gridCol w="1704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8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09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98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Mi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8.15 - 9.45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30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Vesperpause im Zimmer, 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10.00 -11.45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1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15 min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Bewegungspause im Freien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5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12.00 - 12.45</a:t>
                      </a:r>
                      <a:endParaRPr kumimoji="0" lang="de-D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4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12.45 – 13. 45</a:t>
                      </a: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6592" marR="86592" marT="43303" marB="43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429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13.45 – 16.00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Unterricht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SKG / Angebot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700" b="1" dirty="0"/>
                        <a:t>Jugendfarm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Klassenzeit</a:t>
                      </a:r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86592" marR="86592" marT="43303" marB="4330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41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7E8D9F-C6AD-027F-1CC2-69186E918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Tagesordnungspunkte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61529C26-8DCD-50CB-A6EA-CB08988CE2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4017750"/>
              </p:ext>
            </p:extLst>
          </p:nvPr>
        </p:nvGraphicFramePr>
        <p:xfrm>
          <a:off x="4905955" y="2071316"/>
          <a:ext cx="6713552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23564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854B7A-50FE-EA1D-95D1-559FE5DCE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Prinzipien des Konzepts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21F8BE4-ACB1-9B74-3D2B-29B0CEE42FC1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200"/>
              <a:t>Rhythmisierung des Tagesablaufs</a:t>
            </a:r>
          </a:p>
          <a:p>
            <a:pPr>
              <a:defRPr/>
            </a:pPr>
            <a:r>
              <a:rPr lang="en-US" sz="2200"/>
              <a:t>Verzahnung von Unterricht und Ganztags-Zeit</a:t>
            </a:r>
          </a:p>
          <a:p>
            <a:pPr>
              <a:defRPr/>
            </a:pPr>
            <a:r>
              <a:rPr lang="en-US" sz="2200"/>
              <a:t>Bezugsgruppenprinzip</a:t>
            </a:r>
          </a:p>
          <a:p>
            <a:pPr>
              <a:defRPr/>
            </a:pPr>
            <a:r>
              <a:rPr lang="en-US" sz="2200"/>
              <a:t>Qualitativ hochwertige Lernzeiten und Angebote</a:t>
            </a:r>
          </a:p>
          <a:p>
            <a:pPr>
              <a:defRPr/>
            </a:pPr>
            <a:endParaRPr lang="en-US" sz="2200"/>
          </a:p>
          <a:p>
            <a:pPr>
              <a:defRPr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408379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6D6697C-EAE6-9836-223B-4F79C4A13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Lernzeit – im Ganztag 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(im Halbtag stattdessen Hausaufgaben)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47CFAEF-5684-6F35-FA82-6814947ADCD5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Wiederholung</a:t>
            </a:r>
            <a:r>
              <a:rPr lang="en-US" sz="2200" dirty="0"/>
              <a:t> und 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 </a:t>
            </a:r>
            <a:r>
              <a:rPr lang="en-US" sz="2200" dirty="0" err="1"/>
              <a:t>Vertiefung</a:t>
            </a:r>
            <a:r>
              <a:rPr lang="en-US" sz="2200" dirty="0"/>
              <a:t> der </a:t>
            </a:r>
            <a:r>
              <a:rPr lang="en-US" sz="2200" dirty="0" err="1"/>
              <a:t>Lerninhalte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Zeit </a:t>
            </a:r>
            <a:r>
              <a:rPr lang="en-US" sz="2200" dirty="0" err="1"/>
              <a:t>zum</a:t>
            </a:r>
            <a:r>
              <a:rPr lang="en-US" sz="2200" dirty="0"/>
              <a:t> </a:t>
            </a:r>
            <a:r>
              <a:rPr lang="en-US" sz="2200" dirty="0" err="1"/>
              <a:t>Fördern</a:t>
            </a:r>
            <a:r>
              <a:rPr lang="en-US" sz="2200" dirty="0"/>
              <a:t> und </a:t>
            </a:r>
            <a:r>
              <a:rPr lang="en-US" sz="2200" dirty="0" err="1"/>
              <a:t>Fordern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Erziehung</a:t>
            </a:r>
            <a:r>
              <a:rPr lang="en-US" sz="2200" dirty="0"/>
              <a:t> </a:t>
            </a:r>
            <a:r>
              <a:rPr lang="en-US" sz="2200" dirty="0" err="1"/>
              <a:t>zur</a:t>
            </a:r>
            <a:r>
              <a:rPr lang="en-US" sz="2200" dirty="0"/>
              <a:t> </a:t>
            </a:r>
            <a:r>
              <a:rPr lang="en-US" sz="2200" dirty="0" err="1"/>
              <a:t>Selbstständigkeit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Feste Zeit am Tag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Fester </a:t>
            </a:r>
            <a:r>
              <a:rPr lang="en-US" sz="2200" dirty="0" err="1"/>
              <a:t>Lernort</a:t>
            </a:r>
            <a:r>
              <a:rPr lang="en-US" sz="2200" dirty="0"/>
              <a:t>: </a:t>
            </a:r>
            <a:r>
              <a:rPr lang="en-US" sz="2200" dirty="0" err="1"/>
              <a:t>Klassenzimmer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Klassen- </a:t>
            </a:r>
            <a:r>
              <a:rPr lang="en-US" sz="2200" dirty="0" err="1"/>
              <a:t>oder</a:t>
            </a:r>
            <a:r>
              <a:rPr lang="en-US" sz="2200" dirty="0"/>
              <a:t> </a:t>
            </a:r>
            <a:r>
              <a:rPr lang="en-US" sz="2200" dirty="0" err="1"/>
              <a:t>Fachlehrerin</a:t>
            </a:r>
            <a:r>
              <a:rPr lang="en-US" sz="2200" dirty="0"/>
              <a:t> und </a:t>
            </a:r>
            <a:r>
              <a:rPr lang="en-US" sz="2200" dirty="0" err="1"/>
              <a:t>päd</a:t>
            </a:r>
            <a:r>
              <a:rPr lang="en-US" sz="2200" dirty="0"/>
              <a:t>. </a:t>
            </a:r>
            <a:r>
              <a:rPr lang="en-US" sz="2200" dirty="0" err="1"/>
              <a:t>Fachkraft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Für </a:t>
            </a:r>
            <a:r>
              <a:rPr lang="en-US" sz="2200" dirty="0" err="1"/>
              <a:t>Eltern</a:t>
            </a:r>
            <a:r>
              <a:rPr lang="en-US" sz="2200" dirty="0"/>
              <a:t>: </a:t>
            </a:r>
            <a:r>
              <a:rPr lang="en-US" sz="2200" dirty="0" err="1"/>
              <a:t>Kopfrechnen</a:t>
            </a:r>
            <a:r>
              <a:rPr lang="en-US" sz="2200" dirty="0"/>
              <a:t> und </a:t>
            </a:r>
            <a:r>
              <a:rPr lang="en-US" sz="2200" dirty="0" err="1"/>
              <a:t>Lesen</a:t>
            </a:r>
            <a:r>
              <a:rPr lang="en-US" sz="2200" dirty="0"/>
              <a:t> </a:t>
            </a:r>
            <a:r>
              <a:rPr lang="en-US" sz="2200" dirty="0" err="1"/>
              <a:t>üben</a:t>
            </a:r>
            <a:r>
              <a:rPr lang="en-US" sz="2200" dirty="0"/>
              <a:t> muss </a:t>
            </a:r>
            <a:r>
              <a:rPr lang="en-US" sz="2200" dirty="0" err="1"/>
              <a:t>zu</a:t>
            </a:r>
            <a:r>
              <a:rPr lang="en-US" sz="2200" dirty="0"/>
              <a:t> Hause </a:t>
            </a:r>
            <a:r>
              <a:rPr lang="en-US" sz="2200" dirty="0" err="1"/>
              <a:t>stattfinden</a:t>
            </a:r>
            <a:r>
              <a:rPr lang="en-US" sz="2200" dirty="0"/>
              <a:t>!!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4297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AAB67D-12C9-6090-3D95-A5226C70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Mittagessen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746CF5-0B3A-C81B-0099-93CAE6651747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Essen in mehreren 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   Gruppen in der Mensa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Wichtig: angenehme Atmosphäre, Austausch, Esskultur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Hauptgang, Salat, Nachspeise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Snack am Nachmittag: Obst, Gemüse, vegetarische Alternative, schweinefleischfreie Alternative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Kosten: 3,75 Euro, Bonuscard 0 Euro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Mo-Do in der GT-Klassen, Fr optional</a:t>
            </a:r>
          </a:p>
        </p:txBody>
      </p:sp>
    </p:spTree>
    <p:extLst>
      <p:ext uri="{BB962C8B-B14F-4D97-AF65-F5344CB8AC3E}">
        <p14:creationId xmlns:p14="http://schemas.microsoft.com/office/powerpoint/2010/main" val="16160342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BB8431-61DD-25C9-5EE5-2EF069B4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Kindertreff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95C99A-F8FD-040D-5497-CEAD9DE4EE38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1x im Monat für GT 1 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HT  nach Absprache Klassenlehrkraft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montags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Werkstattführerschein: Umgang mit Holz, Papier, Stoffen und Wolle, Ton</a:t>
            </a:r>
          </a:p>
        </p:txBody>
      </p:sp>
    </p:spTree>
    <p:extLst>
      <p:ext uri="{BB962C8B-B14F-4D97-AF65-F5344CB8AC3E}">
        <p14:creationId xmlns:p14="http://schemas.microsoft.com/office/powerpoint/2010/main" val="3607978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2F70D8-F2E0-E804-CDE4-0850CB42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Koop Sportverein SKG</a:t>
            </a:r>
          </a:p>
        </p:txBody>
      </p:sp>
      <p:sp>
        <p:nvSpPr>
          <p:cNvPr id="2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E3D1650-B4E3-457F-0B5F-DAAE64A7B3E3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Kl. 1: Dienstag Nachmittag  (Kl. 2: Mittwoch)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Fr. Eath-Merla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SKG: Kindersportschule: Vielseitigkeit, allgemeine Grundlagenausbildung aller Sportarten</a:t>
            </a:r>
          </a:p>
        </p:txBody>
      </p:sp>
    </p:spTree>
    <p:extLst>
      <p:ext uri="{BB962C8B-B14F-4D97-AF65-F5344CB8AC3E}">
        <p14:creationId xmlns:p14="http://schemas.microsoft.com/office/powerpoint/2010/main" val="144095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611F53-31E8-844E-60E4-CCB3B3FF9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Jugendfarm oder Naturnachmittag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5AA705-C87A-E8E0-1D94-74CD5202054F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Jeden Mittwoch am Nachmittag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Mit dem Personal des Trägers: Bezugsfachkraft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Themen: Tiere, Bauen, Werkstatt, Feuer, Kreatives, Spielwiese, Heuhaus,…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Leben mit der Natur u. den Jahreszeiten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Achtsamkeit leben mit den Tieren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Raum und Zeit zum Erleben und Spielen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-&gt; Stärkung der Selbstorganisation</a:t>
            </a:r>
          </a:p>
        </p:txBody>
      </p:sp>
    </p:spTree>
    <p:extLst>
      <p:ext uri="{BB962C8B-B14F-4D97-AF65-F5344CB8AC3E}">
        <p14:creationId xmlns:p14="http://schemas.microsoft.com/office/powerpoint/2010/main" val="461578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6AEA78-BDD0-407C-A009-08BBD6009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Ganztageszeit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5865A71-4C79-C703-1A58-32538714089C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immer an einem Nachmittag </a:t>
            </a:r>
          </a:p>
          <a:p>
            <a:pPr marL="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   der Woche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Klassenlehrerin + päd. Fachkraft gemeinsam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b="1"/>
              <a:t>Saisonales oder was die Klasse gerade will/braucht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Herbst: Wald, Drachen steigen, Laterne 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Weihnachtszeit: backen, tonen, singen,...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Winter: Schlittenfahren, Schneemann,…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Frühling: Gartenarbeit, Bienen, Museen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Sommer: Spielplätze, Ökohaus, Wasserspiele, Olympiade, SKG, Garten, Barfußpfad,…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Spiele (soziale Kompetenz), Erinnerungskästchen,…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Malen/Basteln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Botnang erkunden</a:t>
            </a:r>
          </a:p>
          <a:p>
            <a:pPr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/>
              <a:t>Spielplätze und Stückle besuchen, </a:t>
            </a:r>
          </a:p>
        </p:txBody>
      </p:sp>
    </p:spTree>
    <p:extLst>
      <p:ext uri="{BB962C8B-B14F-4D97-AF65-F5344CB8AC3E}">
        <p14:creationId xmlns:p14="http://schemas.microsoft.com/office/powerpoint/2010/main" val="23875366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E2F5162-3C69-91B5-3F93-110A95550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Ganztag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oder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Halbtag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Was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passt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unserer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Familiensituation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 Was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passt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zu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1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meinem</a:t>
            </a: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Kind?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563791 w 4243589"/>
              <a:gd name="csY1" fmla="*/ 0 h 18288"/>
              <a:gd name="csX2" fmla="*/ 1042710 w 4243589"/>
              <a:gd name="csY2" fmla="*/ 0 h 18288"/>
              <a:gd name="csX3" fmla="*/ 1564066 w 4243589"/>
              <a:gd name="csY3" fmla="*/ 0 h 18288"/>
              <a:gd name="csX4" fmla="*/ 2212729 w 4243589"/>
              <a:gd name="csY4" fmla="*/ 0 h 18288"/>
              <a:gd name="csX5" fmla="*/ 2776520 w 4243589"/>
              <a:gd name="csY5" fmla="*/ 0 h 18288"/>
              <a:gd name="csX6" fmla="*/ 3297875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637362 w 4243589"/>
              <a:gd name="csY9" fmla="*/ 18288 h 18288"/>
              <a:gd name="csX10" fmla="*/ 3116007 w 4243589"/>
              <a:gd name="csY10" fmla="*/ 18288 h 18288"/>
              <a:gd name="csX11" fmla="*/ 2424908 w 4243589"/>
              <a:gd name="csY11" fmla="*/ 18288 h 18288"/>
              <a:gd name="csX12" fmla="*/ 1861117 w 4243589"/>
              <a:gd name="csY12" fmla="*/ 18288 h 18288"/>
              <a:gd name="csX13" fmla="*/ 1382198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3437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C55499-0DA2-348D-F0D9-06CB81CEF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Kostenpflichtige Zusatzangebote</a:t>
            </a:r>
            <a:b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Group 218">
            <a:extLst>
              <a:ext uri="{FF2B5EF4-FFF2-40B4-BE49-F238E27FC236}">
                <a16:creationId xmlns:a16="http://schemas.microsoft.com/office/drawing/2014/main" id="{E75DBAB6-641A-DE4D-56A2-4C2F42F3D2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724649"/>
              </p:ext>
            </p:extLst>
          </p:nvPr>
        </p:nvGraphicFramePr>
        <p:xfrm>
          <a:off x="4654296" y="967263"/>
          <a:ext cx="7214617" cy="4896046"/>
        </p:xfrm>
        <a:graphic>
          <a:graphicData uri="http://schemas.openxmlformats.org/drawingml/2006/table">
            <a:tbl>
              <a:tblPr firstRow="1" bandRow="1"/>
              <a:tblGrid>
                <a:gridCol w="2607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5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de-DE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Ganztagesklassen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Halbtagesklassen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Frühangebot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7.00 – 8.00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7.00 – 8.00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1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Nachmittagsangebot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--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(Mittagessen ist kostenpflichtig außer Bonuscard- Inhaber/-innen)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Bis 14.00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„Kurze Gruppe“ – ohne Essen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127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Spätangebot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– Do 16.00 – 17.00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Fr 12.45 – 17.00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700"/>
                        <a:t>--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5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Ferienangebot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8.00 – 17.00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Angebote der Stadt Stuttgart: Kindertreff, Jugendfarm, Waldheime</a:t>
                      </a:r>
                    </a:p>
                  </a:txBody>
                  <a:tcPr marL="83536" marR="83536" marT="41775" marB="4177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888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D49719-BCA7-DA18-3D21-A6678DAFE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Unsere Schulwerte – </a:t>
            </a:r>
            <a:b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Übersicht Schulplaner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5120161-9F1A-A118-CFF4-A65F628458F2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Wertschätzung</a:t>
            </a:r>
            <a:r>
              <a:rPr lang="en-US" sz="2200" dirty="0"/>
              <a:t> und </a:t>
            </a:r>
            <a:r>
              <a:rPr lang="en-US" sz="2200" dirty="0" err="1"/>
              <a:t>Respekt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Freude am </a:t>
            </a:r>
            <a:r>
              <a:rPr lang="en-US" sz="2200" dirty="0" err="1"/>
              <a:t>Lernen</a:t>
            </a:r>
            <a:r>
              <a:rPr lang="en-US" sz="2200" dirty="0"/>
              <a:t>, </a:t>
            </a:r>
            <a:r>
              <a:rPr lang="en-US" sz="2200" dirty="0" err="1"/>
              <a:t>Schwerpunkt</a:t>
            </a:r>
            <a:r>
              <a:rPr lang="en-US" sz="2200" dirty="0"/>
              <a:t> </a:t>
            </a:r>
            <a:r>
              <a:rPr lang="en-US" sz="2200" dirty="0" err="1"/>
              <a:t>Lesekompetenz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Jedes</a:t>
            </a:r>
            <a:r>
              <a:rPr lang="en-US" sz="2200" dirty="0"/>
              <a:t> </a:t>
            </a:r>
            <a:r>
              <a:rPr lang="en-US" sz="2200" dirty="0" err="1"/>
              <a:t>einzelne</a:t>
            </a:r>
            <a:r>
              <a:rPr lang="en-US" sz="2200" dirty="0"/>
              <a:t> Kind </a:t>
            </a:r>
            <a:r>
              <a:rPr lang="en-US" sz="2200" dirty="0" err="1"/>
              <a:t>ist</a:t>
            </a:r>
            <a:r>
              <a:rPr lang="en-US" sz="2200" dirty="0"/>
              <a:t> </a:t>
            </a:r>
            <a:r>
              <a:rPr lang="en-US" sz="2200" dirty="0" err="1"/>
              <a:t>wichtig</a:t>
            </a:r>
            <a:r>
              <a:rPr lang="en-US" sz="2200" dirty="0"/>
              <a:t> und hat </a:t>
            </a:r>
            <a:r>
              <a:rPr lang="en-US" sz="2200" dirty="0" err="1"/>
              <a:t>besondere</a:t>
            </a:r>
            <a:r>
              <a:rPr lang="en-US" sz="2200" dirty="0"/>
              <a:t> </a:t>
            </a:r>
            <a:r>
              <a:rPr lang="en-US" sz="2200" dirty="0" err="1"/>
              <a:t>Fähigkeiten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Lernen</a:t>
            </a:r>
            <a:r>
              <a:rPr lang="en-US" sz="2200" dirty="0"/>
              <a:t> in </a:t>
            </a:r>
            <a:r>
              <a:rPr lang="en-US" sz="2200" dirty="0" err="1"/>
              <a:t>informellen</a:t>
            </a:r>
            <a:r>
              <a:rPr lang="en-US" sz="2200" dirty="0"/>
              <a:t> </a:t>
            </a:r>
            <a:r>
              <a:rPr lang="en-US" sz="2200" dirty="0" err="1"/>
              <a:t>Bildungssituationen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Sicherheit und </a:t>
            </a:r>
            <a:r>
              <a:rPr lang="en-US" sz="2200" dirty="0" err="1"/>
              <a:t>Regeln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Kinderbeteiligung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 err="1"/>
              <a:t>Gesunde</a:t>
            </a:r>
            <a:r>
              <a:rPr lang="en-US" sz="2200" dirty="0"/>
              <a:t> </a:t>
            </a:r>
            <a:r>
              <a:rPr lang="en-US" sz="2200" dirty="0" err="1"/>
              <a:t>Ernährung</a:t>
            </a:r>
            <a:r>
              <a:rPr lang="en-US" sz="2200" dirty="0"/>
              <a:t>, </a:t>
            </a:r>
            <a:r>
              <a:rPr lang="en-US" sz="2200" dirty="0" err="1"/>
              <a:t>Schulobst</a:t>
            </a:r>
            <a:endParaRPr lang="en-US" sz="22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Fairtrade und </a:t>
            </a:r>
            <a:r>
              <a:rPr lang="en-US" sz="2200" dirty="0" err="1"/>
              <a:t>Umweltschutz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066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248E3A6-FA50-09DA-55BA-B542A32C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 dirty="0"/>
              <a:t>Das sind wir!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9126B4-CEE1-B6A4-5AB2-B684B249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de-DE" altLang="de-DE" sz="2200">
                <a:latin typeface="Arial" panose="020B0604020202020204" pitchFamily="34" charset="0"/>
              </a:rPr>
              <a:t> 240 Schüler/innen</a:t>
            </a:r>
          </a:p>
          <a:p>
            <a:pPr>
              <a:spcBef>
                <a:spcPct val="0"/>
              </a:spcBef>
            </a:pPr>
            <a:r>
              <a:rPr lang="de-DE" altLang="de-DE" sz="2200">
                <a:latin typeface="Arial" panose="020B0604020202020204" pitchFamily="34" charset="0"/>
              </a:rPr>
              <a:t> Kl. 1 – 4 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200">
                <a:latin typeface="Arial" panose="020B0604020202020204" pitchFamily="34" charset="0"/>
              </a:rPr>
              <a:t>  (2,75 zügig)</a:t>
            </a:r>
          </a:p>
          <a:p>
            <a:pPr>
              <a:spcBef>
                <a:spcPct val="0"/>
              </a:spcBef>
            </a:pPr>
            <a:r>
              <a:rPr lang="de-DE" altLang="de-DE" sz="2200">
                <a:latin typeface="Arial" panose="020B0604020202020204" pitchFamily="34" charset="0"/>
              </a:rPr>
              <a:t>20 Lehrerinnen, 18 päd. Fachkräfte</a:t>
            </a:r>
          </a:p>
          <a:p>
            <a:pPr>
              <a:spcBef>
                <a:spcPct val="0"/>
              </a:spcBef>
            </a:pPr>
            <a:r>
              <a:rPr lang="de-DE" altLang="de-DE" sz="2200">
                <a:latin typeface="Arial" panose="020B0604020202020204" pitchFamily="34" charset="0"/>
              </a:rPr>
              <a:t> Träger: Jugendamt (Ganztag, Zusatzangebote)</a:t>
            </a:r>
          </a:p>
          <a:p>
            <a:pPr>
              <a:spcBef>
                <a:spcPct val="0"/>
              </a:spcBef>
            </a:pPr>
            <a:endParaRPr lang="de-DE" altLang="de-DE" sz="2200">
              <a:latin typeface="Arial" panose="020B0604020202020204" pitchFamily="34" charset="0"/>
            </a:endParaRPr>
          </a:p>
          <a:p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2017504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C7F65F4-FF3A-EE82-DE50-42E4151B151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Räumlichkeiten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B95384-4160-273F-7C34-4027102D2B02}"/>
              </a:ext>
            </a:extLst>
          </p:cNvPr>
          <p:cNvSpPr txBox="1"/>
          <p:nvPr/>
        </p:nvSpPr>
        <p:spPr>
          <a:xfrm>
            <a:off x="838200" y="1929384"/>
            <a:ext cx="10515600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Klassenzimmer 1+2   in Haus 8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Klassenzimmer 3+4   in Haus 10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200"/>
              <a:t>Ganztagsräume</a:t>
            </a:r>
            <a:r>
              <a:rPr lang="en-US" altLang="de-DE" sz="2200"/>
              <a:t> in Haus 8+10 und TVH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CB03740-F24D-884E-DD4B-CD52CC4FD49A}"/>
              </a:ext>
            </a:extLst>
          </p:cNvPr>
          <p:cNvSpPr txBox="1"/>
          <p:nvPr/>
        </p:nvSpPr>
        <p:spPr>
          <a:xfrm>
            <a:off x="6827520" y="1869953"/>
            <a:ext cx="6096000" cy="3279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de-DE" err="1"/>
              <a:t>Funktionsräume</a:t>
            </a:r>
            <a:r>
              <a:rPr lang="en-US" altLang="de-DE"/>
              <a:t>/ </a:t>
            </a:r>
            <a:r>
              <a:rPr lang="en-US" altLang="de-DE" err="1"/>
              <a:t>Ganztag</a:t>
            </a:r>
            <a:r>
              <a:rPr lang="en-US" altLang="de-DE"/>
              <a:t>: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Schulbücherei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Medienraum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Spieletreff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Päd</a:t>
            </a:r>
            <a:r>
              <a:rPr lang="en-US" altLang="de-DE"/>
              <a:t>. </a:t>
            </a:r>
            <a:r>
              <a:rPr lang="en-US" altLang="de-DE" err="1"/>
              <a:t>Küche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Ruheraum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/>
              <a:t>Mensa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Turnhalle</a:t>
            </a:r>
            <a:endParaRPr lang="en-US" altLang="de-DE"/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 err="1"/>
              <a:t>Werkraum</a:t>
            </a:r>
            <a:r>
              <a:rPr lang="en-US" altLang="de-DE"/>
              <a:t>/ Atelier</a:t>
            </a:r>
          </a:p>
          <a:p>
            <a:pPr indent="-2286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e-DE"/>
              <a:t>Kleine </a:t>
            </a:r>
            <a:r>
              <a:rPr lang="en-US" altLang="de-DE" err="1"/>
              <a:t>Turnhalle</a:t>
            </a: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0598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E8E9D3F-8FFC-44B7-BFB9-B2888CCB5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63BA1F-54AD-95A1-D598-25530A2A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715" y="1122363"/>
            <a:ext cx="3512532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700"/>
              <a:t>Schulsozialarbeit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7BEB8D-17BA-A4A8-4889-259C069C43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715" y="4873752"/>
            <a:ext cx="3512532" cy="120700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  <a:defRPr/>
            </a:pPr>
            <a:r>
              <a:rPr lang="en-US" sz="1300"/>
              <a:t>Herr Wanner</a:t>
            </a:r>
          </a:p>
          <a:p>
            <a:pPr marL="0" indent="0">
              <a:buNone/>
              <a:defRPr/>
            </a:pPr>
            <a:r>
              <a:rPr lang="en-US" sz="1300"/>
              <a:t>0711-216-57557</a:t>
            </a:r>
          </a:p>
          <a:p>
            <a:pPr marL="0" indent="0">
              <a:buNone/>
              <a:defRPr/>
            </a:pPr>
            <a:r>
              <a:rPr lang="en-US" sz="1300">
                <a:hlinkClick r:id="rId2"/>
              </a:rPr>
              <a:t>ssa-franz-schubert-schule@stjg.de</a:t>
            </a:r>
            <a:endParaRPr lang="en-US" sz="1300"/>
          </a:p>
          <a:p>
            <a:pPr marL="0" indent="0">
              <a:buNone/>
              <a:defRPr/>
            </a:pPr>
            <a:r>
              <a:rPr lang="en-US" sz="1300"/>
              <a:t>Haus 8, Zimmer 18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A4C419-5959-41E1-8F5D-4385DE6B3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0665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21050A1-40D9-9C51-B5D6-19131EB128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42" y="858644"/>
            <a:ext cx="6876059" cy="26472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F923961-7523-4DA3-A6B8-16492042B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7758" y="4546920"/>
            <a:ext cx="351253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AD6E788B-1BD8-302D-F34D-120633093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DA135DC8-8B7E-4E17-8443-3B091B2801AB}" type="slidenum">
              <a:rPr lang="en-US" altLang="de-DE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altLang="de-DE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878C13-AFA1-6A18-099E-2B94D0F0B153}"/>
              </a:ext>
            </a:extLst>
          </p:cNvPr>
          <p:cNvSpPr txBox="1"/>
          <p:nvPr/>
        </p:nvSpPr>
        <p:spPr>
          <a:xfrm>
            <a:off x="7956376" y="6499829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800" dirty="0" err="1"/>
              <a:t>To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779002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E9A9CC-57F6-9DE8-5E15-2DE4BA7BA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 dirty="0"/>
              <a:t>Schulanmeldeverfahren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47CB7B-25A2-92C0-36EB-89EA1467A3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de-DE" sz="2200">
                <a:latin typeface="Arial" charset="0"/>
              </a:rPr>
              <a:t>Stuttgart-weit bereits im Herbst</a:t>
            </a:r>
          </a:p>
          <a:p>
            <a:pPr>
              <a:defRPr/>
            </a:pPr>
            <a:r>
              <a:rPr lang="de-DE" sz="2200">
                <a:latin typeface="Arial" charset="0"/>
              </a:rPr>
              <a:t>zur Erleichterung der Kooperation mit den Kindergärten</a:t>
            </a:r>
          </a:p>
          <a:p>
            <a:pPr>
              <a:defRPr/>
            </a:pPr>
            <a:r>
              <a:rPr lang="de-DE" sz="2200">
                <a:latin typeface="Arial" charset="0"/>
              </a:rPr>
              <a:t>Zeit für Kontaktaufnahmen und Gespräche</a:t>
            </a:r>
          </a:p>
          <a:p>
            <a:pPr>
              <a:defRPr/>
            </a:pPr>
            <a:r>
              <a:rPr lang="de-DE" sz="2200">
                <a:latin typeface="Arial" charset="0"/>
              </a:rPr>
              <a:t>Zeit, um bei Bedarf Fördermaßnahmen oder andere gute Lösungen für jedes einzelne Kind zu finden</a:t>
            </a:r>
          </a:p>
          <a:p>
            <a:pPr marL="0" indent="0">
              <a:buNone/>
              <a:defRPr/>
            </a:pPr>
            <a:r>
              <a:rPr lang="de-DE" sz="2200">
                <a:latin typeface="Arial" charset="0"/>
              </a:rPr>
              <a:t>Bitte kommen Sie bei Fragen </a:t>
            </a:r>
          </a:p>
          <a:p>
            <a:pPr marL="0" indent="0">
              <a:buNone/>
              <a:defRPr/>
            </a:pPr>
            <a:r>
              <a:rPr lang="de-DE" sz="2200">
                <a:latin typeface="Arial" charset="0"/>
              </a:rPr>
              <a:t>auf die Kooperationslehrkräfte zu!</a:t>
            </a:r>
          </a:p>
          <a:p>
            <a:endParaRPr lang="de-DE" sz="2200"/>
          </a:p>
        </p:txBody>
      </p:sp>
      <p:pic>
        <p:nvPicPr>
          <p:cNvPr id="7" name="Picture 7" descr="C:\Users\Public\Pictures\Homepage 14-15\Erste Tage in der Schule Klasse 1 Frau Beck\RIMG1281.JPG">
            <a:extLst>
              <a:ext uri="{FF2B5EF4-FFF2-40B4-BE49-F238E27FC236}">
                <a16:creationId xmlns:a16="http://schemas.microsoft.com/office/drawing/2014/main" id="{CE005FB8-A8ED-62AE-414F-A57ECD2BF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3" r="2504" b="3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2768FA-2704-BC37-8A6E-554B7120C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fld id="{17781039-A4C6-4274-8533-1CB7D042DCB4}" type="slidenum">
              <a:rPr lang="de-DE" altLang="de-DE" sz="1800" smtClean="0">
                <a:latin typeface="Arial" panose="020B0604020202020204" pitchFamily="34" charset="0"/>
              </a:rPr>
              <a:pPr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t>6</a:t>
            </a:fld>
            <a:endParaRPr lang="de-DE" altLang="de-DE" sz="1800">
              <a:latin typeface="Arial" panose="020B060402020202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94BA812-D7C6-73AC-2CCE-74BA5DB172C1}"/>
              </a:ext>
            </a:extLst>
          </p:cNvPr>
          <p:cNvSpPr txBox="1"/>
          <p:nvPr/>
        </p:nvSpPr>
        <p:spPr>
          <a:xfrm>
            <a:off x="8100392" y="6499829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800" dirty="0" err="1"/>
              <a:t>To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1324736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DAC9AE-0374-1792-7EB5-7A0953E5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de-DE" sz="5400"/>
              <a:t>Schuleinschreibung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CA6119-7825-06A7-9FD5-289B5D3A1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de-DE" altLang="de-DE" sz="1500">
                <a:latin typeface="Arial" panose="020B0604020202020204" pitchFamily="34" charset="0"/>
              </a:rPr>
              <a:t>Schuleinschreibung im November</a:t>
            </a:r>
          </a:p>
          <a:p>
            <a:pPr lvl="1"/>
            <a:r>
              <a:rPr lang="de-DE" altLang="de-DE" sz="1500">
                <a:latin typeface="Arial" panose="020B0604020202020204" pitchFamily="34" charset="0"/>
              </a:rPr>
              <a:t>ohne Kind</a:t>
            </a:r>
          </a:p>
          <a:p>
            <a:pPr lvl="1"/>
            <a:r>
              <a:rPr lang="de-DE" altLang="de-DE" sz="1500">
                <a:latin typeface="Arial" panose="020B0604020202020204" pitchFamily="34" charset="0"/>
              </a:rPr>
              <a:t>formale Aufnahme der Daten</a:t>
            </a:r>
          </a:p>
          <a:p>
            <a:pPr lvl="1"/>
            <a:r>
              <a:rPr lang="de-DE" altLang="de-DE" sz="1500">
                <a:latin typeface="Arial" panose="020B0604020202020204" pitchFamily="34" charset="0"/>
              </a:rPr>
              <a:t>Halbtag/Ganztag </a:t>
            </a:r>
          </a:p>
          <a:p>
            <a:pPr lvl="1"/>
            <a:r>
              <a:rPr lang="de-DE" altLang="de-DE" sz="1500">
                <a:latin typeface="Arial" panose="020B0604020202020204" pitchFamily="34" charset="0"/>
              </a:rPr>
              <a:t>Abfrage Zusatzangebote </a:t>
            </a:r>
          </a:p>
          <a:p>
            <a:pPr marL="857250" lvl="2" indent="0">
              <a:buFont typeface="Arial" panose="020B0604020202020204" pitchFamily="34" charset="0"/>
              <a:buNone/>
            </a:pPr>
            <a:r>
              <a:rPr lang="de-DE" altLang="de-DE" sz="1500">
                <a:latin typeface="Arial" panose="020B0604020202020204" pitchFamily="34" charset="0"/>
              </a:rPr>
              <a:t>(Früh-, Spät- Ferienbetreuung)</a:t>
            </a:r>
          </a:p>
          <a:p>
            <a:r>
              <a:rPr lang="de-DE" altLang="de-DE" sz="1500">
                <a:latin typeface="Arial" panose="020B0604020202020204" pitchFamily="34" charset="0"/>
              </a:rPr>
              <a:t>Kooperation Kita-GS</a:t>
            </a:r>
          </a:p>
          <a:p>
            <a:endParaRPr lang="de-DE" altLang="de-DE" sz="1500">
              <a:latin typeface="Arial" panose="020B0604020202020204" pitchFamily="34" charset="0"/>
            </a:endParaRPr>
          </a:p>
          <a:p>
            <a:r>
              <a:rPr lang="de-DE" altLang="de-DE" sz="1500">
                <a:latin typeface="Arial" panose="020B0604020202020204" pitchFamily="34" charset="0"/>
              </a:rPr>
              <a:t>Bei Bedarf: zusätzliche Einladung mit Kind im März</a:t>
            </a:r>
          </a:p>
          <a:p>
            <a:endParaRPr lang="de-DE" altLang="de-DE" sz="1500">
              <a:latin typeface="Arial" panose="020B0604020202020204" pitchFamily="34" charset="0"/>
            </a:endParaRPr>
          </a:p>
          <a:p>
            <a:r>
              <a:rPr lang="de-DE" altLang="de-DE" sz="1500">
                <a:latin typeface="Arial" panose="020B0604020202020204" pitchFamily="34" charset="0"/>
              </a:rPr>
              <a:t>Mai: Aufnahmebrief, Koop-Bogen</a:t>
            </a:r>
          </a:p>
          <a:p>
            <a:endParaRPr lang="de-DE" altLang="de-DE" sz="1500">
              <a:latin typeface="Arial" panose="020B0604020202020204" pitchFamily="34" charset="0"/>
            </a:endParaRPr>
          </a:p>
          <a:p>
            <a:r>
              <a:rPr lang="de-DE" altLang="de-DE" sz="1500">
                <a:latin typeface="Arial" panose="020B0604020202020204" pitchFamily="34" charset="0"/>
              </a:rPr>
              <a:t>Mitte Mai: verbindliche Anmeldung der Betreuungsangebote</a:t>
            </a:r>
          </a:p>
          <a:p>
            <a:endParaRPr lang="de-DE" altLang="de-DE" sz="1500">
              <a:latin typeface="Arial" panose="020B0604020202020204" pitchFamily="34" charset="0"/>
            </a:endParaRPr>
          </a:p>
        </p:txBody>
      </p:sp>
      <p:pic>
        <p:nvPicPr>
          <p:cNvPr id="5" name="Picture 7" descr="C:\Users\Public\Pictures\Homepage 14-15\Erste Tage in der Schule Klasse 1 Frau Beck\RIMG1281.JPG">
            <a:extLst>
              <a:ext uri="{FF2B5EF4-FFF2-40B4-BE49-F238E27FC236}">
                <a16:creationId xmlns:a16="http://schemas.microsoft.com/office/drawing/2014/main" id="{441D66EE-D8B2-88A4-B074-56BACAA5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0" r="3338" b="-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478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6F1B14-AA13-9016-EBB6-76F4A338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5400">
                <a:latin typeface="Arial" charset="0"/>
              </a:rPr>
              <a:t>Wie läuft die Anmeldung ab?</a:t>
            </a:r>
          </a:p>
        </p:txBody>
      </p:sp>
      <p:sp>
        <p:nvSpPr>
          <p:cNvPr id="34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F93E87-C528-940C-E798-D49FB16A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sz="2200" dirty="0">
                <a:latin typeface="Arial" charset="0"/>
              </a:rPr>
              <a:t>Schuleinschreibung: 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Abgabe der Formulare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Entscheidung Ganztag/ Halbtag, Betreuungsbedarf; Plätze sind gesichert!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Möglichkeit, Fragen an die Schulleitung zu stellen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Gegenseitiges Wünschen ist möglich, keine Gruppenwünsche</a:t>
            </a:r>
          </a:p>
          <a:p>
            <a:pPr lvl="1">
              <a:defRPr/>
            </a:pPr>
            <a:r>
              <a:rPr lang="de-DE" sz="2200" dirty="0">
                <a:latin typeface="Arial" charset="0"/>
              </a:rPr>
              <a:t>Offenes Zeitfenster </a:t>
            </a:r>
          </a:p>
          <a:p>
            <a:pPr lvl="2">
              <a:defRPr/>
            </a:pPr>
            <a:r>
              <a:rPr lang="de-DE" sz="2200" dirty="0">
                <a:latin typeface="Arial" charset="0"/>
              </a:rPr>
              <a:t>Mo, 18.11.24 -  14.00 - 17.00 Uhr</a:t>
            </a:r>
          </a:p>
          <a:p>
            <a:pPr lvl="2">
              <a:defRPr/>
            </a:pPr>
            <a:r>
              <a:rPr lang="de-DE" sz="2200" dirty="0">
                <a:latin typeface="Arial" charset="0"/>
              </a:rPr>
              <a:t>Mi, 20.11.24 -     7.30 - 09.45 Uhr</a:t>
            </a:r>
          </a:p>
          <a:p>
            <a:pPr marL="914400" lvl="2" indent="0">
              <a:buNone/>
              <a:defRPr/>
            </a:pPr>
            <a:endParaRPr lang="de-DE" sz="2200" b="1" dirty="0">
              <a:latin typeface="Arial" charset="0"/>
            </a:endParaRPr>
          </a:p>
          <a:p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146994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3731-CA79-8E11-7B18-DA52EA324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e-DE" sz="5400"/>
              <a:t>Schuleinschreibung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129810F-ED5D-C7D5-C9BA-D6C851775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sz="2200" b="1">
                <a:latin typeface="Arial" charset="0"/>
              </a:rPr>
              <a:t>Welche Kinder? </a:t>
            </a:r>
            <a:endParaRPr lang="de-DE" sz="2200">
              <a:latin typeface="Arial" charset="0"/>
            </a:endParaRPr>
          </a:p>
          <a:p>
            <a:pPr>
              <a:defRPr/>
            </a:pPr>
            <a:r>
              <a:rPr lang="de-DE" sz="2200" b="1">
                <a:latin typeface="Arial" charset="0"/>
              </a:rPr>
              <a:t>Schulpflichtige 6 Jahre bis 30.06.25 </a:t>
            </a:r>
          </a:p>
          <a:p>
            <a:pPr marL="400050" lvl="1" indent="0">
              <a:buNone/>
              <a:defRPr/>
            </a:pPr>
            <a:r>
              <a:rPr lang="de-DE" sz="2200" b="1">
                <a:latin typeface="Arial" charset="0"/>
              </a:rPr>
              <a:t>(geboren bis 30.6.2019)</a:t>
            </a:r>
          </a:p>
          <a:p>
            <a:pPr marL="0" indent="0">
              <a:buNone/>
              <a:defRPr/>
            </a:pPr>
            <a:endParaRPr lang="de-DE" sz="2200" b="1">
              <a:latin typeface="Arial" charset="0"/>
            </a:endParaRPr>
          </a:p>
          <a:p>
            <a:pPr>
              <a:defRPr/>
            </a:pPr>
            <a:r>
              <a:rPr lang="de-DE" sz="2200">
                <a:latin typeface="Arial" charset="0"/>
              </a:rPr>
              <a:t>Kann-Kinder werden 6 Jahre zwischen 01.07.-31.12. 2025 </a:t>
            </a:r>
          </a:p>
          <a:p>
            <a:pPr marL="400050" lvl="1" indent="0">
              <a:buNone/>
              <a:defRPr/>
            </a:pPr>
            <a:r>
              <a:rPr lang="de-DE" sz="2200">
                <a:latin typeface="Arial" charset="0"/>
              </a:rPr>
              <a:t>(geboren zw. 1.7. und 31.12.19)</a:t>
            </a:r>
          </a:p>
          <a:p>
            <a:pPr>
              <a:defRPr/>
            </a:pPr>
            <a:endParaRPr lang="de-DE" sz="2200">
              <a:latin typeface="Arial" charset="0"/>
            </a:endParaRPr>
          </a:p>
          <a:p>
            <a:pPr>
              <a:defRPr/>
            </a:pPr>
            <a:r>
              <a:rPr lang="de-DE" sz="2200">
                <a:latin typeface="Arial" charset="0"/>
              </a:rPr>
              <a:t>-&gt; nicht nur der kognitive Aspekt ist wichtig!!</a:t>
            </a:r>
          </a:p>
          <a:p>
            <a:pPr marL="0" indent="0">
              <a:buNone/>
              <a:defRPr/>
            </a:pPr>
            <a:r>
              <a:rPr lang="de-DE" sz="2200">
                <a:latin typeface="Arial" charset="0"/>
              </a:rPr>
              <a:t>-&gt; Aufnahme bei Elternwunsch </a:t>
            </a:r>
          </a:p>
          <a:p>
            <a:pPr marL="0" indent="0">
              <a:buNone/>
              <a:defRPr/>
            </a:pPr>
            <a:r>
              <a:rPr lang="de-DE" sz="2200" b="1">
                <a:latin typeface="Arial" charset="0"/>
              </a:rPr>
              <a:t>    nur nach Empfehlung durch Kita </a:t>
            </a:r>
            <a:r>
              <a:rPr lang="de-DE" sz="2200" b="1" u="sng">
                <a:latin typeface="Arial" charset="0"/>
              </a:rPr>
              <a:t>und</a:t>
            </a:r>
            <a:r>
              <a:rPr lang="de-DE" sz="2200" b="1">
                <a:latin typeface="Arial" charset="0"/>
              </a:rPr>
              <a:t> Koop-Lehrerin</a:t>
            </a:r>
          </a:p>
          <a:p>
            <a:endParaRPr lang="de-DE" sz="2200"/>
          </a:p>
        </p:txBody>
      </p:sp>
    </p:spTree>
    <p:extLst>
      <p:ext uri="{BB962C8B-B14F-4D97-AF65-F5344CB8AC3E}">
        <p14:creationId xmlns:p14="http://schemas.microsoft.com/office/powerpoint/2010/main" val="346370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1019</Words>
  <Application>Microsoft Office PowerPoint</Application>
  <PresentationFormat>Breitbild</PresentationFormat>
  <Paragraphs>230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5" baseType="lpstr">
      <vt:lpstr>Aptos</vt:lpstr>
      <vt:lpstr>Aptos Display</vt:lpstr>
      <vt:lpstr>Arial</vt:lpstr>
      <vt:lpstr>Calibri</vt:lpstr>
      <vt:lpstr>Roboto</vt:lpstr>
      <vt:lpstr>Office Theme</vt:lpstr>
      <vt:lpstr>Willkommen an der Franz-Schubert-Schule</vt:lpstr>
      <vt:lpstr>Tagesordnungspunkte</vt:lpstr>
      <vt:lpstr>Das sind wir!</vt:lpstr>
      <vt:lpstr>PowerPoint-Präsentation</vt:lpstr>
      <vt:lpstr>Schulsozialarbeit</vt:lpstr>
      <vt:lpstr>Schulanmeldeverfahren</vt:lpstr>
      <vt:lpstr>Schuleinschreibung</vt:lpstr>
      <vt:lpstr>Wie läuft die Anmeldung ab?</vt:lpstr>
      <vt:lpstr>Schuleinschreibung</vt:lpstr>
      <vt:lpstr>PowerPoint-Präsentation</vt:lpstr>
      <vt:lpstr>Mögliche Empfehlungen</vt:lpstr>
      <vt:lpstr>Inklusion</vt:lpstr>
      <vt:lpstr>Schulberzirksregelung</vt:lpstr>
      <vt:lpstr>Kinder für die Schule  stark machen</vt:lpstr>
      <vt:lpstr>PowerPoint-Präsentation</vt:lpstr>
      <vt:lpstr>PowerPoint-Präsentation</vt:lpstr>
      <vt:lpstr>PowerPoint-Präsentation</vt:lpstr>
      <vt:lpstr>Stundenplan Halbtagskinder (Kl.1)</vt:lpstr>
      <vt:lpstr>Stundenplan Ganztagskinder (Kl.1)</vt:lpstr>
      <vt:lpstr>Prinzipien des Konzepts</vt:lpstr>
      <vt:lpstr>Lernzeit – im Ganztag  (im Halbtag stattdessen Hausaufgaben)</vt:lpstr>
      <vt:lpstr>Mittagessen</vt:lpstr>
      <vt:lpstr>Kindertreff</vt:lpstr>
      <vt:lpstr>Koop Sportverein SKG</vt:lpstr>
      <vt:lpstr>Jugendfarm oder Naturnachmittag</vt:lpstr>
      <vt:lpstr>Ganztageszeit</vt:lpstr>
      <vt:lpstr>Ganztag oder Halbtag? Was passt zu unserer Familiensituation? Was passt zu meinem Kind?</vt:lpstr>
      <vt:lpstr>Kostenpflichtige Zusatzangebote </vt:lpstr>
      <vt:lpstr>Unsere Schulwerte –  Übersicht Schulplaner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Cathrin Wue</dc:creator>
  <cp:lastModifiedBy>Cathrin Wue</cp:lastModifiedBy>
  <cp:revision>5</cp:revision>
  <dcterms:created xsi:type="dcterms:W3CDTF">2026-03-30T11:37:11Z</dcterms:created>
  <dcterms:modified xsi:type="dcterms:W3CDTF">2026-03-30T15:24:48Z</dcterms:modified>
</cp:coreProperties>
</file>